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4"/>
  </p:notes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92" r:id="rId10"/>
    <p:sldId id="493" r:id="rId11"/>
    <p:sldId id="494" r:id="rId12"/>
    <p:sldId id="495" r:id="rId13"/>
    <p:sldId id="496" r:id="rId14"/>
    <p:sldId id="457" r:id="rId15"/>
    <p:sldId id="497" r:id="rId16"/>
    <p:sldId id="498" r:id="rId17"/>
    <p:sldId id="499" r:id="rId18"/>
    <p:sldId id="500" r:id="rId19"/>
    <p:sldId id="501" r:id="rId20"/>
    <p:sldId id="502" r:id="rId21"/>
    <p:sldId id="464" r:id="rId22"/>
    <p:sldId id="459" r:id="rId23"/>
    <p:sldId id="408" r:id="rId24"/>
    <p:sldId id="460" r:id="rId25"/>
    <p:sldId id="504" r:id="rId26"/>
    <p:sldId id="505" r:id="rId27"/>
    <p:sldId id="465" r:id="rId28"/>
    <p:sldId id="506" r:id="rId29"/>
    <p:sldId id="507" r:id="rId30"/>
    <p:sldId id="508" r:id="rId31"/>
    <p:sldId id="509" r:id="rId32"/>
    <p:sldId id="369" r:id="rId33"/>
  </p:sldIdLst>
  <p:sldSz cx="9144000" cy="6858000" type="screen4x3"/>
  <p:notesSz cx="6797675" cy="9928225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 userDrawn="1">
          <p15:clr>
            <a:srgbClr val="A4A3A4"/>
          </p15:clr>
        </p15:guide>
        <p15:guide id="2" pos="188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FFC9C9"/>
    <a:srgbClr val="AC0000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66" y="22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INFORMACI&#211;N%20POSGRADOS%20ESPEC&#205;FICOS\28%20MAESTR&#205;A%20EN%20CIENCIA%20Y%20TECNOLOG&#205;A%20CULAGOS\28%20PROCESO%20EMPLEADORES%20MCT\28%20GR&#193;FICAS%20RESULTADOS%20EMPLEADORES%20MCYT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uario\Google%20Drive\07%20DOCTORADO%20EN%20CIENCIAS%20BEMARENA%20DIRECTO%20CON%20LICENCIATURA\07%20PROCESO%20ESTUDIO%20EMPLEADORES%20DCBEMRNA\07%20GR&#193;FICAS%20RESULTADOS%20EMPLEADORES%20DCBEMR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3527272591720382"/>
          <c:y val="4.7631783648302561E-2"/>
          <c:w val="0.86472727408279615"/>
          <c:h val="0.952368216351697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8636767645891859E-2"/>
                  <c:y val="0.100115554546409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911352217090312"/>
                  <c:y val="5.32814968430994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098279355146737E-2"/>
                  <c:y val="3.132539403541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6980146835061361E-2"/>
                  <c:y val="3.276582111566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44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'!$B$9:$B$10</c:f>
              <c:strCache>
                <c:ptCount val="1"/>
                <c:pt idx="0">
                  <c:v>Academia /IES</c:v>
                </c:pt>
              </c:strCache>
            </c:strRef>
          </c:cat>
          <c:val>
            <c:numRef>
              <c:f>'Frecuencias '!$C$9:$C$10</c:f>
              <c:numCache>
                <c:formatCode>0.000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8698584"/>
        <c:axId val="158698192"/>
        <c:axId val="0"/>
      </c:bar3DChart>
      <c:catAx>
        <c:axId val="158698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586981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869819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869858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2187226596675"/>
          <c:y val="0.22633421716577634"/>
          <c:w val="0.57155788859725665"/>
          <c:h val="0.56447098768950765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1896E-2"/>
                  <c:y val="1.611822667381014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6535666375036453E-2"/>
                  <c:y val="1.51692428015607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751239428404776E-3"/>
                  <c:y val="-5.483310122840532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8815981335667055E-3"/>
                  <c:y val="-1.14765071764417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'!$B$76:$B$78</c:f>
              <c:strCache>
                <c:ptCount val="3"/>
                <c:pt idx="0">
                  <c:v>Desempeño laboral</c:v>
                </c:pt>
                <c:pt idx="1">
                  <c:v>Experiencia</c:v>
                </c:pt>
                <c:pt idx="2">
                  <c:v>Conocimientos</c:v>
                </c:pt>
              </c:strCache>
            </c:strRef>
          </c:cat>
          <c:val>
            <c:numRef>
              <c:f>'Frecuencias '!$C$76:$C$78</c:f>
              <c:numCache>
                <c:formatCode>0.00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8277942913193471"/>
          <c:y val="0.1312644060412389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2758047869830695E-2"/>
                  <c:y val="4.18358377691027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405301250117511E-2"/>
                  <c:y val="3.8891389531990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81919781452E-2"/>
                  <c:y val="4.571564298143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708679722187884E-2"/>
                  <c:y val="4.715607006169336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06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'!$B$83:$B$86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'Frecuencias '!$C$83:$C$86</c:f>
              <c:numCache>
                <c:formatCode>0.000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418984"/>
        <c:axId val="160419376"/>
        <c:axId val="0"/>
      </c:bar3DChart>
      <c:catAx>
        <c:axId val="1604189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419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41937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41898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28"/>
          <c:y val="0.12766687921346168"/>
          <c:w val="0.65524986468682267"/>
          <c:h val="0.7293509750005877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7311653824733437E-2"/>
                  <c:y val="5.15257904432124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7968830768982417E-2"/>
                  <c:y val="3.9413739096590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3950217150306242E-2"/>
                  <c:y val="4.5715784616352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708679722187884E-2"/>
                  <c:y val="4.7156070061693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'!$B$91:$B$93</c:f>
              <c:strCache>
                <c:ptCount val="3"/>
                <c:pt idx="0">
                  <c:v>Práctica</c:v>
                </c:pt>
                <c:pt idx="1">
                  <c:v>Disposición</c:v>
                </c:pt>
                <c:pt idx="2">
                  <c:v>Preparación académica</c:v>
                </c:pt>
              </c:strCache>
            </c:strRef>
          </c:cat>
          <c:val>
            <c:numRef>
              <c:f>'Frecuencias '!$C$91:$C$93</c:f>
              <c:numCache>
                <c:formatCode>0.000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754568"/>
        <c:axId val="160754960"/>
        <c:axId val="0"/>
      </c:bar3DChart>
      <c:catAx>
        <c:axId val="1607545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7549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75496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75456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28"/>
          <c:y val="0.1114780084884636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567171217204789"/>
                  <c:y val="5.8720699233606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362346328913149"/>
                  <c:y val="6.09985698575760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81919781466E-2"/>
                  <c:y val="4.5715642981437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4708679722187884E-2"/>
                  <c:y val="4.7156070061693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'!$B$98:$B$99</c:f>
              <c:strCache>
                <c:ptCount val="2"/>
                <c:pt idx="0">
                  <c:v>No saben trabajar bajo presión</c:v>
                </c:pt>
                <c:pt idx="1">
                  <c:v>Falta de práctica</c:v>
                </c:pt>
              </c:strCache>
            </c:strRef>
          </c:cat>
          <c:val>
            <c:numRef>
              <c:f>'Frecuencias '!$C$98:$C$99</c:f>
              <c:numCache>
                <c:formatCode>0.000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755744"/>
        <c:axId val="160756136"/>
        <c:axId val="0"/>
      </c:bar3DChart>
      <c:catAx>
        <c:axId val="1607557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756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75613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75574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28"/>
          <c:y val="0.1114780084884636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223732428312448E-2"/>
                  <c:y val="3.845602061818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0008112384246505E-2"/>
                  <c:y val="3.5207121148976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81919781466E-2"/>
                  <c:y val="4.5715642981437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708679722187884E-2"/>
                  <c:y val="4.7156070061693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'!$B$104:$B$107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'Frecuencias '!$C$104:$C$107</c:f>
              <c:numCache>
                <c:formatCode>0.000</c:formatCode>
                <c:ptCount val="4"/>
                <c:pt idx="0">
                  <c:v>0.25</c:v>
                </c:pt>
                <c:pt idx="1">
                  <c:v>0.75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756920"/>
        <c:axId val="160757312"/>
        <c:axId val="0"/>
      </c:bar3DChart>
      <c:catAx>
        <c:axId val="1607569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7573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75731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75692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8259415509364613"/>
          <c:y val="6.8620552883121827E-2"/>
          <c:w val="0.71156725537219312"/>
          <c:h val="0.788397320050686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1565391270027779E-2"/>
                  <c:y val="3.84561454397947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2292286523064889E-2"/>
                  <c:y val="4.0603614013131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9328426693E-2"/>
                  <c:y val="3.49232041330201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708650579907767E-2"/>
                  <c:y val="3.8162394627164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'!$B$112:$B$115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'Frecuencias '!$C$112:$C$115</c:f>
              <c:numCache>
                <c:formatCode>0.000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758096"/>
        <c:axId val="160989816"/>
        <c:axId val="0"/>
      </c:bar3DChart>
      <c:catAx>
        <c:axId val="1607580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98981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98981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75809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28"/>
          <c:y val="0.13845945969679363"/>
          <c:w val="0.66416351423323838"/>
          <c:h val="0.7185583945172557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223732428312448E-2"/>
                  <c:y val="3.845602061818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0008112384246505E-2"/>
                  <c:y val="3.5207121148976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81919781466E-2"/>
                  <c:y val="4.57156429814376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4708679722187884E-2"/>
                  <c:y val="4.71560700616933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'!$B$120:$B$123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'Frecuencias '!$C$120:$C$123</c:f>
              <c:numCache>
                <c:formatCode>0.000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990600"/>
        <c:axId val="160990992"/>
        <c:axId val="0"/>
      </c:bar3DChart>
      <c:catAx>
        <c:axId val="1609906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990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99099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99060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28"/>
          <c:y val="0.1114780084884636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223732428312448E-2"/>
                  <c:y val="3.8456020618188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0008112384246505E-2"/>
                  <c:y val="3.5207121148976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1058178875890535E-2"/>
                  <c:y val="5.4274782498343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4420815734626851E-2"/>
                  <c:y val="4.71562116966078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27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'!$B$128:$B$131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'Frecuencias '!$C$128:$C$131</c:f>
              <c:numCache>
                <c:formatCode>0.000</c:formatCode>
                <c:ptCount val="4"/>
                <c:pt idx="0">
                  <c:v>0.25</c:v>
                </c:pt>
                <c:pt idx="1">
                  <c:v>0.75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991776"/>
        <c:axId val="160992168"/>
        <c:axId val="0"/>
      </c:bar3DChart>
      <c:catAx>
        <c:axId val="160991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9921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99216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99177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63"/>
          <c:y val="0.1456545133523483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8.1389326334208117E-2"/>
                  <c:y val="3.81209778172887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543855351414407E-2"/>
                  <c:y val="5.1398080965837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6908719743365415E-2"/>
                  <c:y val="5.479429466802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6980146835061361E-2"/>
                  <c:y val="3.276582111566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595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'!$B$21:$B$23</c:f>
              <c:strCache>
                <c:ptCount val="3"/>
                <c:pt idx="0">
                  <c:v>Coordinador de área</c:v>
                </c:pt>
                <c:pt idx="1">
                  <c:v>Director General</c:v>
                </c:pt>
                <c:pt idx="2">
                  <c:v>Jefatura</c:v>
                </c:pt>
              </c:strCache>
            </c:strRef>
          </c:cat>
          <c:val>
            <c:numRef>
              <c:f>'Frecuencias '!$C$21:$C$23</c:f>
              <c:numCache>
                <c:formatCode>0.000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8699368"/>
        <c:axId val="158699760"/>
        <c:axId val="0"/>
      </c:bar3DChart>
      <c:catAx>
        <c:axId val="1586993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586997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869976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869936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68"/>
          <c:y val="0.1456545133523483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08E-2"/>
                  <c:y val="2.92443522369676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5927923509523687E-2"/>
                  <c:y val="3.52938627042127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9847059995030434E-2"/>
                  <c:y val="3.4923062498105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8799168759812372E-2"/>
                  <c:y val="3.45647261644726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609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'!$B$28:$B$31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'Frecuencias '!$C$28:$C$31</c:f>
              <c:numCache>
                <c:formatCode>0.000</c:formatCode>
                <c:ptCount val="4"/>
                <c:pt idx="0">
                  <c:v>0</c:v>
                </c:pt>
                <c:pt idx="1">
                  <c:v>0.75</c:v>
                </c:pt>
                <c:pt idx="2">
                  <c:v>0.25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8700544"/>
        <c:axId val="158700936"/>
        <c:axId val="0"/>
      </c:bar3DChart>
      <c:catAx>
        <c:axId val="1587005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587009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870093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870054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387055628246137E-2"/>
          <c:y val="0.12463645797838797"/>
          <c:w val="0.79177465708713979"/>
          <c:h val="0.78025617915880308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3.4208606451135062E-2"/>
                  <c:y val="1.713812812011658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2697737288449433"/>
                      <c:h val="0.18884663949508948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1.6188859725867626E-2"/>
                  <c:y val="-2.88904180916469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700202584609946E-2"/>
                  <c:y val="-4.43017186518379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8815981335667038E-3"/>
                  <c:y val="-1.14765071764417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'!$B$36</c:f>
              <c:strCache>
                <c:ptCount val="1"/>
                <c:pt idx="0">
                  <c:v>No hay contrataciones en general</c:v>
                </c:pt>
              </c:strCache>
            </c:strRef>
          </c:cat>
          <c:val>
            <c:numRef>
              <c:f>'Frecuencias '!$C$36</c:f>
              <c:numCache>
                <c:formatCode>0.00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12"/>
          <c:y val="0.1114780084884636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6848536907455092E-2"/>
                  <c:y val="3.46407841135481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0360056731305243E-2"/>
                  <c:y val="3.16963358764354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098215141563036E-2"/>
                  <c:y val="3.67218259119943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0618190684563334E-2"/>
                  <c:y val="3.9961016406138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644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7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'!$B$41:$B$44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 </c:v>
                </c:pt>
                <c:pt idx="3">
                  <c:v>Pésima</c:v>
                </c:pt>
              </c:strCache>
            </c:strRef>
          </c:cat>
          <c:val>
            <c:numRef>
              <c:f>'Frecuencias '!$C$41:$C$44</c:f>
              <c:numCache>
                <c:formatCode>0.000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9664312"/>
        <c:axId val="159664704"/>
        <c:axId val="0"/>
      </c:bar3DChart>
      <c:catAx>
        <c:axId val="1596643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596647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966470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966431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17"/>
          <c:y val="0.11147800848846368"/>
          <c:w val="0.70724613363396172"/>
          <c:h val="0.7455398839128737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2416403685673467E-2"/>
                  <c:y val="3.8238310941325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5927923509523506E-2"/>
                  <c:y val="3.3495099290324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098215141563036E-2"/>
                  <c:y val="3.4923062498105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0959834868720451E-2"/>
                  <c:y val="3.2765962750584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665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'!$B$49:$B$52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 </c:v>
                </c:pt>
                <c:pt idx="3">
                  <c:v>Pésima</c:v>
                </c:pt>
              </c:strCache>
            </c:strRef>
          </c:cat>
          <c:val>
            <c:numRef>
              <c:f>'Frecuencias '!$C$49:$C$52</c:f>
              <c:numCache>
                <c:formatCode>0.000</c:formatCode>
                <c:ptCount val="4"/>
                <c:pt idx="0">
                  <c:v>0.25</c:v>
                </c:pt>
                <c:pt idx="1">
                  <c:v>0.75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9665488"/>
        <c:axId val="159665880"/>
        <c:axId val="0"/>
      </c:bar3DChart>
      <c:catAx>
        <c:axId val="1596654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59665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5966588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966548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3610516722723565"/>
          <c:y val="0.18882483528567623"/>
          <c:w val="0.54607178535613599"/>
          <c:h val="0.7023695237922578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2264719346260118"/>
                  <c:y val="5.47180877848575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2298291053579553"/>
                  <c:y val="5.1076922775386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9.0871992547501876E-2"/>
                  <c:y val="7.089804750604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6980146835061361E-2"/>
                  <c:y val="3.276582111566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595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7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7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'!$B$57:$B$58</c:f>
              <c:strCache>
                <c:ptCount val="2"/>
                <c:pt idx="0">
                  <c:v>Internet</c:v>
                </c:pt>
                <c:pt idx="1">
                  <c:v>Recomendación</c:v>
                </c:pt>
              </c:strCache>
            </c:strRef>
          </c:cat>
          <c:val>
            <c:numRef>
              <c:f>'Frecuencias '!$C$57:$C$58</c:f>
              <c:numCache>
                <c:formatCode>0.000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59666664"/>
        <c:axId val="160416240"/>
        <c:axId val="0"/>
      </c:bar3DChart>
      <c:catAx>
        <c:axId val="159666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41624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41624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596666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2187226596675"/>
          <c:y val="0.22633421716577634"/>
          <c:w val="0.57155788859725676"/>
          <c:h val="0.56447098768950765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1875E-2"/>
                  <c:y val="1.611822667381014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6188859725867626E-2"/>
                  <c:y val="-2.889041809164691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7700202584609946E-2"/>
                  <c:y val="-4.430171865183792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8815981335667038E-3"/>
                  <c:y val="-1.14765071764417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'!$B$64:$B$65</c:f>
              <c:strCache>
                <c:ptCount val="2"/>
                <c:pt idx="0">
                  <c:v>Base o Planta</c:v>
                </c:pt>
                <c:pt idx="1">
                  <c:v>Eventual y base</c:v>
                </c:pt>
              </c:strCache>
            </c:strRef>
          </c:cat>
          <c:val>
            <c:numRef>
              <c:f>'Frecuencias '!$C$64:$C$65</c:f>
              <c:numCache>
                <c:formatCode>0.00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9358275967647524"/>
          <c:y val="0.23739144746067012"/>
          <c:w val="0.50041320045154247"/>
          <c:h val="0.5746573214061627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0048658075695706"/>
                  <c:y val="4.003707435521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1043345099619463E-2"/>
                  <c:y val="4.60864431875448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0982793551467391E-2"/>
                  <c:y val="3.1325394035413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6980146835061361E-2"/>
                  <c:y val="3.27658211156695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93E-2"/>
                  <c:y val="3.04105741227912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4011E-2"/>
                  <c:y val="1.5891976667991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32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1E-2"/>
                  <c:y val="1.87475337751948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1E-2"/>
                  <c:y val="2.0009238272228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643E-2"/>
                  <c:y val="5.97014925373148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25E-2"/>
                  <c:y val="5.970149253731481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'!$B$70:$B$71</c:f>
              <c:strCache>
                <c:ptCount val="2"/>
                <c:pt idx="0">
                  <c:v>De $15,001 a $20,000</c:v>
                </c:pt>
                <c:pt idx="1">
                  <c:v>De $30,001 a $35,000</c:v>
                </c:pt>
              </c:strCache>
            </c:strRef>
          </c:cat>
          <c:val>
            <c:numRef>
              <c:f>'Frecuencias '!$C$70:$C$71</c:f>
              <c:numCache>
                <c:formatCode>0.000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60417416"/>
        <c:axId val="160417808"/>
        <c:axId val="0"/>
      </c:bar3DChart>
      <c:catAx>
        <c:axId val="1604174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604178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6041780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6041741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0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1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69638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0383" y="4714891"/>
            <a:ext cx="5430751" cy="445888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0" y="0"/>
            <a:ext cx="2949354" cy="495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3846782" y="0"/>
            <a:ext cx="2949354" cy="495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0" y="9431475"/>
            <a:ext cx="2949354" cy="4950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3621" tIns="41810" rIns="83621" bIns="41810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783" y="9431475"/>
            <a:ext cx="2943196" cy="48827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SzPct val="45000"/>
              <a:buFontTx/>
              <a:buNone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2F3E899B-ACDB-4ACA-A2BB-B80CE1DD8F53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6077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17E734B2-91BA-4B7C-B7A3-8655FA0B73AA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236E154D-EBD0-41FD-91FC-AAE0CFC08AF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353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028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14AF0A4-6018-4BF2-9DA2-E9C7DF947F9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75F66D90-5652-461B-925B-EE556A6ABB70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6714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393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448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118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538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781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1073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5422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45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D71F-30E9-4BB2-B184-04A421B99FF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334253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128A4-B47B-4E13-AE08-CE9AB1C17DB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10529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45BBA-9766-4591-8DFA-0B86713345D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67228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399334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227538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1240254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493081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094154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0185732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70090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7371140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1AF0-EF0B-4FBE-80DE-7A600676617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548364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3142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595166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2747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EA345-544D-474E-A166-B4BA5E1D474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608466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10DF-4DFA-49C5-971B-079003FD948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838595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EBFAB-B71D-43D1-8A39-578BAF2F21B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2236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528F5-BBF4-4F61-8B55-F02BCDA25985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203183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4441-FA79-482F-A970-CCA9E92E8F9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824718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C50C2-4A3E-43A7-965C-3737E942409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88885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DB3C6-BC0B-4123-9328-3B6296AF7C0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40091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el formato del texto de título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E7FD6041-F726-4A70-A0A8-97402B731F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0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47879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32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2205038"/>
            <a:ext cx="2601912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Pulse para editar los formatos del texto del esquema</a:t>
            </a:r>
          </a:p>
          <a:p>
            <a:pPr lvl="1"/>
            <a:r>
              <a:rPr lang="en-GB" smtClean="0"/>
              <a:t>Segundo nivel del esquema</a:t>
            </a:r>
          </a:p>
          <a:p>
            <a:pPr lvl="2"/>
            <a:r>
              <a:rPr lang="en-GB" smtClean="0"/>
              <a:t>Tercer nivel del esquema</a:t>
            </a:r>
          </a:p>
          <a:p>
            <a:pPr lvl="3"/>
            <a:r>
              <a:rPr lang="en-GB" smtClean="0"/>
              <a:t>Cuarto nivel del esquema</a:t>
            </a:r>
          </a:p>
          <a:p>
            <a:pPr lvl="4"/>
            <a:r>
              <a:rPr lang="en-GB" smtClean="0"/>
              <a:t>Quinto nivel del esquema</a:t>
            </a:r>
          </a:p>
          <a:p>
            <a:pPr lvl="4"/>
            <a:r>
              <a:rPr lang="en-GB" smtClean="0"/>
              <a:t>Sexto nivel del esquema</a:t>
            </a:r>
          </a:p>
          <a:p>
            <a:pPr lvl="4"/>
            <a:r>
              <a:rPr lang="en-GB" smtClean="0"/>
              <a:t>Séptimo nivel del esquema</a:t>
            </a:r>
          </a:p>
          <a:p>
            <a:pPr lvl="4"/>
            <a:r>
              <a:rPr lang="en-GB" smtClean="0"/>
              <a:t>Octavo nivel del esquema</a:t>
            </a:r>
          </a:p>
          <a:p>
            <a:pPr lvl="4"/>
            <a:r>
              <a:rPr lang="en-GB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n 4" descr="PARA INTERIORES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" b="91672"/>
          <a:stretch>
            <a:fillRect/>
          </a:stretch>
        </p:blipFill>
        <p:spPr bwMode="auto">
          <a:xfrm>
            <a:off x="0" y="0"/>
            <a:ext cx="914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Imagen 1" descr="Descripción: C:\Documents and Settings\Cristhian Omar\Escritorio\2012\ACSI 2012\MAYO ACSI\DISEÑOS FINALES\HOJA MEMBRETADA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50" b="93637"/>
          <a:stretch>
            <a:fillRect/>
          </a:stretch>
        </p:blipFill>
        <p:spPr bwMode="auto">
          <a:xfrm>
            <a:off x="7164388" y="6165850"/>
            <a:ext cx="190817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544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ES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Doctorado en Ciencias en Biosistemática, Ecología y Manejo de Recursos Naturales y Agrícolas (Directo) 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25.0%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que es </a:t>
            </a: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probable que contraten a más egresados a corto o mediano plazo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275962"/>
              </p:ext>
            </p:extLst>
          </p:nvPr>
        </p:nvGraphicFramePr>
        <p:xfrm>
          <a:off x="2267744" y="1412776"/>
          <a:ext cx="5055505" cy="4555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0711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5095"/>
              </p:ext>
            </p:extLst>
          </p:nvPr>
        </p:nvGraphicFramePr>
        <p:xfrm>
          <a:off x="614338" y="895016"/>
          <a:ext cx="7610524" cy="6250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0657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692150"/>
            <a:ext cx="7416800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ES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156285"/>
              </p:ext>
            </p:extLst>
          </p:nvPr>
        </p:nvGraphicFramePr>
        <p:xfrm>
          <a:off x="945942" y="1124744"/>
          <a:ext cx="7322492" cy="6014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72234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empresa, ¿Qué tan importante consideraría o ha considerado cada uno de los siguientes criterios al momento de contratar a un egresado de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/>
        </p:nvGraphicFramePr>
        <p:xfrm>
          <a:off x="711200" y="2467769"/>
          <a:ext cx="7721600" cy="3067050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856745"/>
              </p:ext>
            </p:extLst>
          </p:nvPr>
        </p:nvGraphicFramePr>
        <p:xfrm>
          <a:off x="611560" y="2132856"/>
          <a:ext cx="7721600" cy="3257550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Dominio de otro idioma (inglés)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Directivas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205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836712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890261"/>
              </p:ext>
            </p:extLst>
          </p:nvPr>
        </p:nvGraphicFramePr>
        <p:xfrm>
          <a:off x="611560" y="265631"/>
          <a:ext cx="7848871" cy="6122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097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23530" y="778994"/>
            <a:ext cx="8506146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6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una escala del 1 al 5, donde 1 es nada competido y 5 muy </a:t>
            </a:r>
            <a:r>
              <a:rPr lang="es-MX" sz="16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competido)</a:t>
            </a:r>
            <a:endParaRPr lang="es-MX" sz="16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799690" y="176798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15591" y="2282344"/>
            <a:ext cx="1661244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82920" y="3019791"/>
            <a:ext cx="8506146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con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746313" y="415944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515591" y="4760594"/>
            <a:ext cx="1661244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978581" y="53097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978581" y="57415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5703448" y="228234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y Máximo   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18784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191818"/>
              </p:ext>
            </p:extLst>
          </p:nvPr>
        </p:nvGraphicFramePr>
        <p:xfrm>
          <a:off x="1096950" y="1074351"/>
          <a:ext cx="7094562" cy="58220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28774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81502"/>
              </p:ext>
            </p:extLst>
          </p:nvPr>
        </p:nvGraphicFramePr>
        <p:xfrm>
          <a:off x="755576" y="675022"/>
          <a:ext cx="7454485" cy="6122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61337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000560"/>
              </p:ext>
            </p:extLst>
          </p:nvPr>
        </p:nvGraphicFramePr>
        <p:xfrm>
          <a:off x="1187624" y="789920"/>
          <a:ext cx="6950546" cy="5703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873791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34668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del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E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Doctorado </a:t>
            </a:r>
            <a:r>
              <a:rPr lang="es-E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en Ciencias en Biosistemática, Ecología y Manejo de Recursos Naturales y Agrícolas (Directo) 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  <a:endParaRPr lang="es-MX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621980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863" y="908720"/>
            <a:ext cx="8964613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(En una escala del 1 al 10, donde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 es nada probable y 10 muy </a:t>
            </a: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3768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1924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250" y="3449588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040" y="412090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7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040" y="455270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9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ES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Ciencias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Biosistemática, Ecología y Manejo de Recursos Naturales y </a:t>
            </a:r>
            <a:r>
              <a:rPr lang="es-ES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Agrícolas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56174"/>
              </p:ext>
            </p:extLst>
          </p:nvPr>
        </p:nvGraphicFramePr>
        <p:xfrm>
          <a:off x="827584" y="1023541"/>
          <a:ext cx="7824003" cy="5834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763688" y="1897442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689489" y="1681418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403648" y="3267827"/>
            <a:ext cx="41766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693023" y="2878177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405236" y="4181458"/>
            <a:ext cx="415126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693023" y="427988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72200" y="421270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4.8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72200" y="2741298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403648" y="2305727"/>
            <a:ext cx="41512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693023" y="237081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403648" y="2782927"/>
            <a:ext cx="41512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693023" y="379773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72200" y="2257482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72200" y="3677402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403648" y="3692959"/>
            <a:ext cx="41512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693023" y="334243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72200" y="3245354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405236" y="4685514"/>
            <a:ext cx="415126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693023" y="475853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73342" y="4710264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4.8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405236" y="5621618"/>
            <a:ext cx="415126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693023" y="572004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72200" y="565286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693023" y="52378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72200" y="5117562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403648" y="5133119"/>
            <a:ext cx="41512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405236" y="6125674"/>
            <a:ext cx="415126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693023" y="619869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373342" y="6150424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51520" y="532884"/>
            <a:ext cx="8497887" cy="146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5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</a:t>
            </a:r>
            <a:r>
              <a:rPr lang="es-MX" sz="15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sz="15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</a:t>
            </a:r>
            <a:r>
              <a:rPr lang="es-MX" sz="15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 muy desarrollada)</a:t>
            </a:r>
            <a:endParaRPr lang="es-MX" sz="15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836712"/>
            <a:ext cx="8893175" cy="146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¿Y cómo 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desarrollada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25122"/>
              </p:ext>
            </p:extLst>
          </p:nvPr>
        </p:nvGraphicFramePr>
        <p:xfrm>
          <a:off x="1187624" y="2585364"/>
          <a:ext cx="6946900" cy="2914650"/>
        </p:xfrm>
        <a:graphic>
          <a:graphicData uri="http://schemas.openxmlformats.org/drawingml/2006/table">
            <a:tbl>
              <a:tblPr/>
              <a:tblGrid>
                <a:gridCol w="5166539"/>
                <a:gridCol w="1780361"/>
              </a:tblGrid>
              <a:tr h="5143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 específicas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Capacidad de integrar información para la resolución de problemas complejos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Diseño, planeación y ejecución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Gestión de Recursos Financieros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Comunicación oral y escrita efectiva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Desarrollo del método científico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Capacidad de integrarse en equipos de trabajo interdisciplinario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Pensamiento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836712"/>
            <a:ext cx="8893175" cy="169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en 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mencionar: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840535"/>
              </p:ext>
            </p:extLst>
          </p:nvPr>
        </p:nvGraphicFramePr>
        <p:xfrm>
          <a:off x="1115616" y="2708920"/>
          <a:ext cx="6946900" cy="2914650"/>
        </p:xfrm>
        <a:graphic>
          <a:graphicData uri="http://schemas.openxmlformats.org/drawingml/2006/table">
            <a:tbl>
              <a:tblPr/>
              <a:tblGrid>
                <a:gridCol w="5166539"/>
                <a:gridCol w="1780361"/>
              </a:tblGrid>
              <a:tr h="5143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 específicos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La sustentabilidad como hilo conductor en la conservación y manejo de la biodiversidad y los recursos naturales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Análisis e interpretación de datos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Bioestadísticas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Cambio climático y su impacto en el largo plazo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Ética de la Ciencia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La interacción entre los ecosistemas y los sociosistemas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Manejo de software especializado en manejo de recursos naturales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9884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fortaleza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866491"/>
              </p:ext>
            </p:extLst>
          </p:nvPr>
        </p:nvGraphicFramePr>
        <p:xfrm>
          <a:off x="683568" y="720725"/>
          <a:ext cx="7586470" cy="6225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8653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debilidad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87976"/>
              </p:ext>
            </p:extLst>
          </p:nvPr>
        </p:nvGraphicFramePr>
        <p:xfrm>
          <a:off x="1259632" y="1124744"/>
          <a:ext cx="6602412" cy="5422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123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419063"/>
              </p:ext>
            </p:extLst>
          </p:nvPr>
        </p:nvGraphicFramePr>
        <p:xfrm>
          <a:off x="1259632" y="1412776"/>
          <a:ext cx="7056784" cy="5795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8653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81465"/>
              </p:ext>
            </p:extLst>
          </p:nvPr>
        </p:nvGraphicFramePr>
        <p:xfrm>
          <a:off x="827584" y="1124744"/>
          <a:ext cx="7250484" cy="5955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8250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201831"/>
              </p:ext>
            </p:extLst>
          </p:nvPr>
        </p:nvGraphicFramePr>
        <p:xfrm>
          <a:off x="611560" y="558602"/>
          <a:ext cx="7805055" cy="6410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07605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181915"/>
            <a:ext cx="7559675" cy="4814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 </a:t>
            </a:r>
            <a:r>
              <a:rPr lang="es-ES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Doctorado </a:t>
            </a:r>
            <a:r>
              <a:rPr lang="es-ES" sz="1600" b="1" i="1" dirty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en Ciencias en Biosistemática, Ecología y Manejo de Recursos Naturales y Agrícolas (Directo)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ES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1006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564558"/>
              </p:ext>
            </p:extLst>
          </p:nvPr>
        </p:nvGraphicFramePr>
        <p:xfrm>
          <a:off x="971600" y="1124744"/>
          <a:ext cx="7454485" cy="6122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4106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8611" name="1 CuadroTexto"/>
          <p:cNvSpPr txBox="1">
            <a:spLocks noChangeArrowheads="1"/>
          </p:cNvSpPr>
          <p:nvPr/>
        </p:nvSpPr>
        <p:spPr bwMode="auto">
          <a:xfrm>
            <a:off x="2678113" y="5608638"/>
            <a:ext cx="378777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b="1">
                <a:cs typeface="Arial" charset="0"/>
              </a:rPr>
              <a:t>Decisiones que construyen éxito</a:t>
            </a:r>
          </a:p>
          <a:p>
            <a:pPr algn="ctr"/>
            <a:endParaRPr lang="es-MX" b="1">
              <a:cs typeface="Arial" charset="0"/>
            </a:endParaRPr>
          </a:p>
          <a:p>
            <a:pPr algn="ctr"/>
            <a:r>
              <a:rPr lang="es-MX" sz="1400" b="1">
                <a:cs typeface="Arial" charset="0"/>
              </a:rPr>
              <a:t>www.corporativoacsi.com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0263354"/>
              </p:ext>
            </p:extLst>
          </p:nvPr>
        </p:nvGraphicFramePr>
        <p:xfrm>
          <a:off x="755650" y="1628775"/>
          <a:ext cx="7488238" cy="396271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Agencia Corporativa de Servicios Integrales (ACSI)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9 y 10 de febrero de 2015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del </a:t>
                      </a:r>
                      <a:r>
                        <a:rPr kumimoji="0" lang="es-E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Ciencias en Biosistemática, Ecología y Manejo de Recursos Naturales y Agrícolas (Directo) 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949950"/>
            <a:ext cx="6192838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060065" y="1812095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188" y="83616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5763" y="119675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1600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4800" y="1844452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538788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3551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3188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3188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33706" y="148408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2075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2419" y="2203227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307654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928688" y="2674491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75.0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064655" y="2676079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307654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3338" y="2596927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976069" y="256358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400" b="1" dirty="0">
              <a:solidFill>
                <a:srgbClr val="DE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042988" y="364816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185494" y="3395564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712079" y="428141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911854" y="429411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543804" y="436713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329051" y="4216060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15.3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103156" y="49823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8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103156" y="54141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24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691314"/>
              </p:ext>
            </p:extLst>
          </p:nvPr>
        </p:nvGraphicFramePr>
        <p:xfrm>
          <a:off x="367646" y="1343895"/>
          <a:ext cx="8584406" cy="2122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11560" y="4122612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148089" y="53605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47864" y="537321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Grande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4979814" y="54462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149904" y="49160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349679" y="492871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Pequeña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4981629" y="50017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247069"/>
              </p:ext>
            </p:extLst>
          </p:nvPr>
        </p:nvGraphicFramePr>
        <p:xfrm>
          <a:off x="951967" y="692150"/>
          <a:ext cx="7013247" cy="575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711200" y="764936"/>
            <a:ext cx="7416800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de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43905" y="4502234"/>
            <a:ext cx="2509368" cy="10654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3.0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5338912" y="233314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83768" y="2207730"/>
            <a:ext cx="2670026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egresado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5953274" y="221475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5338912" y="283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483768" y="2710968"/>
            <a:ext cx="2670026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 2 egresados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5953273" y="2678300"/>
            <a:ext cx="885825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5357857" y="3296756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502713" y="3171343"/>
            <a:ext cx="2670026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egresados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972219" y="317836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5357857" y="379999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2502713" y="3674581"/>
            <a:ext cx="2670026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6 egresados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1" name="Rectangle 21"/>
          <p:cNvSpPr>
            <a:spLocks noChangeArrowheads="1"/>
          </p:cNvSpPr>
          <p:nvPr/>
        </p:nvSpPr>
        <p:spPr bwMode="auto">
          <a:xfrm>
            <a:off x="5972218" y="3641913"/>
            <a:ext cx="885825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0989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348050"/>
              </p:ext>
            </p:extLst>
          </p:nvPr>
        </p:nvGraphicFramePr>
        <p:xfrm>
          <a:off x="1043608" y="692150"/>
          <a:ext cx="7431536" cy="632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de </a:t>
            </a:r>
            <a:r>
              <a:rPr lang="es-ES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Ciencias en Biosistemática, Ecología y Manejo de Recursos Naturales y Agrícolas (Directo)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corto o mediano plazo en esta empresa/Institución?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7427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11980</TotalTime>
  <Words>1834</Words>
  <Application>Microsoft Office PowerPoint</Application>
  <PresentationFormat>Presentación en pantalla (4:3)</PresentationFormat>
  <Paragraphs>388</Paragraphs>
  <Slides>31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31</vt:i4>
      </vt:variant>
    </vt:vector>
  </HeadingPairs>
  <TitlesOfParts>
    <vt:vector size="42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Mireya Luna Mercado</dc:creator>
  <cp:lastModifiedBy>usuario</cp:lastModifiedBy>
  <cp:revision>734</cp:revision>
  <cp:lastPrinted>2015-03-16T21:15:55Z</cp:lastPrinted>
  <dcterms:created xsi:type="dcterms:W3CDTF">1601-01-01T00:00:00Z</dcterms:created>
  <dcterms:modified xsi:type="dcterms:W3CDTF">2015-03-24T06:48:30Z</dcterms:modified>
</cp:coreProperties>
</file>