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E4E4"/>
    <a:srgbClr val="AC0000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12" y="-6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&#193;FICAS_EMP_DCTS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5:10%20POSGRADOS%20UDEG%202015:POR%20POSGRADO:01_DOCTORADO_CIUDAD_TERRITORIO_Y_SUSTENTABILIDAD:01_EMP_PROCESO_DCTS:01_GRA&#769;FICAS_EMP_DC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855708244771"/>
          <c:y val="0.152059995782754"/>
          <c:w val="0.745342859806165"/>
          <c:h val="0.655701640777463"/>
        </c:manualLayout>
      </c:layout>
      <c:pie3DChart>
        <c:varyColors val="1"/>
        <c:ser>
          <c:idx val="0"/>
          <c:order val="0"/>
          <c:tx>
            <c:strRef>
              <c:f>TablaDatos!$B$3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0589820540288123"/>
                  <c:y val="0.0324324687605974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err="1"/>
                      <a:t>Sí</a:t>
                    </a:r>
                    <a:r>
                      <a:rPr lang="en-US" sz="1400" dirty="0"/>
                      <a:t>, </a:t>
                    </a:r>
                    <a:r>
                      <a:rPr lang="en-US" sz="1400" dirty="0" err="1"/>
                      <a:t>actualmente</a:t>
                    </a:r>
                    <a:r>
                      <a:rPr lang="en-US" sz="1400" dirty="0"/>
                      <a:t> </a:t>
                    </a:r>
                    <a:r>
                      <a:rPr lang="en-US" sz="1400" dirty="0" err="1" smtClean="0"/>
                      <a:t>trabajan</a:t>
                    </a:r>
                    <a:r>
                      <a:rPr lang="en-US" sz="1400" dirty="0"/>
                      <a:t>
100.0%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TablaDatos!$C$3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3352213326275"/>
          <c:y val="0.0162958775881658"/>
          <c:w val="0.759528220737114"/>
          <c:h val="0.93277817659727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17085952491233"/>
                  <c:y val="0.01377906795078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83473830477074"/>
                  <c:y val="0.0165348381429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83473830477074"/>
                  <c:y val="0.03306945929618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74547740355985"/>
                  <c:y val="0.01929082532496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TablaDatos!$B$135:$B$139</c:f>
              <c:strCache>
                <c:ptCount val="5"/>
                <c:pt idx="0">
                  <c:v>Base o Planta</c:v>
                </c:pt>
                <c:pt idx="1">
                  <c:v>Por periodos</c:v>
                </c:pt>
                <c:pt idx="2">
                  <c:v>Eventual</c:v>
                </c:pt>
                <c:pt idx="3">
                  <c:v>Eventual y base</c:v>
                </c:pt>
                <c:pt idx="4">
                  <c:v>Por honorarios</c:v>
                </c:pt>
              </c:strCache>
            </c:strRef>
          </c:cat>
          <c:val>
            <c:numRef>
              <c:f>TablaDatos!$C$135:$C$139</c:f>
              <c:numCache>
                <c:formatCode>General</c:formatCode>
                <c:ptCount val="5"/>
                <c:pt idx="0">
                  <c:v>0.297297297297297</c:v>
                </c:pt>
                <c:pt idx="1">
                  <c:v>0.27027027027027</c:v>
                </c:pt>
                <c:pt idx="2">
                  <c:v>0.189189189189189</c:v>
                </c:pt>
                <c:pt idx="3">
                  <c:v>0.189189189189189</c:v>
                </c:pt>
                <c:pt idx="4">
                  <c:v>0.054054054054054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5989688"/>
        <c:axId val="-2085659864"/>
        <c:axId val="0"/>
      </c:bar3DChart>
      <c:catAx>
        <c:axId val="-20859896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5659864"/>
        <c:crosses val="autoZero"/>
        <c:auto val="1"/>
        <c:lblAlgn val="ctr"/>
        <c:lblOffset val="100"/>
        <c:noMultiLvlLbl val="0"/>
      </c:catAx>
      <c:valAx>
        <c:axId val="-20856598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59896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7954530209432"/>
          <c:y val="0.0"/>
          <c:w val="0.556438435561667"/>
          <c:h val="0.96436468054558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0534452400911683"/>
                  <c:y val="0.01148622753814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0499158374436383"/>
                  <c:y val="0.00574322682026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0998316748872754"/>
                  <c:y val="0.0201009547173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TablaDatos!$B$144:$B$152</c:f>
              <c:strCache>
                <c:ptCount val="9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$20,001 a $25,000</c:v>
                </c:pt>
                <c:pt idx="4">
                  <c:v>De $25,001 a $30,000</c:v>
                </c:pt>
                <c:pt idx="5">
                  <c:v>De $30,001 a $35,000</c:v>
                </c:pt>
                <c:pt idx="6">
                  <c:v>De $35,001 a $40,000</c:v>
                </c:pt>
                <c:pt idx="7">
                  <c:v>No proporcionó dato</c:v>
                </c:pt>
                <c:pt idx="8">
                  <c:v>Son docentes y se paga por hora de asignatura</c:v>
                </c:pt>
              </c:strCache>
            </c:strRef>
          </c:cat>
          <c:val>
            <c:numRef>
              <c:f>TablaDatos!$C$144:$C$152</c:f>
              <c:numCache>
                <c:formatCode>General</c:formatCode>
                <c:ptCount val="9"/>
                <c:pt idx="0">
                  <c:v>0.108108108108108</c:v>
                </c:pt>
                <c:pt idx="1">
                  <c:v>0.108108108108108</c:v>
                </c:pt>
                <c:pt idx="2">
                  <c:v>0.216216216216216</c:v>
                </c:pt>
                <c:pt idx="3">
                  <c:v>0.135135135135135</c:v>
                </c:pt>
                <c:pt idx="4">
                  <c:v>0.216216216216216</c:v>
                </c:pt>
                <c:pt idx="5">
                  <c:v>0.0810810810810811</c:v>
                </c:pt>
                <c:pt idx="6">
                  <c:v>0.027027027027027</c:v>
                </c:pt>
                <c:pt idx="7">
                  <c:v>0.0810810810810811</c:v>
                </c:pt>
                <c:pt idx="8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5995096"/>
        <c:axId val="-2086041320"/>
        <c:axId val="0"/>
      </c:bar3DChart>
      <c:catAx>
        <c:axId val="-208599509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6041320"/>
        <c:crosses val="autoZero"/>
        <c:auto val="1"/>
        <c:lblAlgn val="ctr"/>
        <c:lblOffset val="100"/>
        <c:noMultiLvlLbl val="0"/>
      </c:catAx>
      <c:valAx>
        <c:axId val="-20860413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5995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162416462648"/>
          <c:y val="0.0335248797417911"/>
          <c:w val="0.591340303050354"/>
          <c:h val="0.94426417803302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00280553166148"/>
                  <c:y val="0.01722922825601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51259180837689"/>
                  <c:y val="0.008615179383983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TablaDatos!$B$162:$B$166</c:f>
              <c:strCache>
                <c:ptCount val="5"/>
                <c:pt idx="0">
                  <c:v>Ya se tiene un rango establecido</c:v>
                </c:pt>
                <c:pt idx="1">
                  <c:v>Desempeño laboral</c:v>
                </c:pt>
                <c:pt idx="2">
                  <c:v>Conocimientos</c:v>
                </c:pt>
                <c:pt idx="3">
                  <c:v>Experiencia</c:v>
                </c:pt>
                <c:pt idx="4">
                  <c:v>Puesto</c:v>
                </c:pt>
              </c:strCache>
            </c:strRef>
          </c:cat>
          <c:val>
            <c:numRef>
              <c:f>TablaDatos!$C$162:$C$166</c:f>
              <c:numCache>
                <c:formatCode>General</c:formatCode>
                <c:ptCount val="5"/>
                <c:pt idx="0">
                  <c:v>0.675675675675676</c:v>
                </c:pt>
                <c:pt idx="1">
                  <c:v>0.135135135135135</c:v>
                </c:pt>
                <c:pt idx="2">
                  <c:v>0.0810810810810811</c:v>
                </c:pt>
                <c:pt idx="3">
                  <c:v>0.054054054054054</c:v>
                </c:pt>
                <c:pt idx="4">
                  <c:v>0.054054054054054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14094424"/>
        <c:axId val="-2114306152"/>
        <c:axId val="0"/>
      </c:bar3DChart>
      <c:catAx>
        <c:axId val="-21140944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14306152"/>
        <c:crosses val="autoZero"/>
        <c:auto val="1"/>
        <c:lblAlgn val="ctr"/>
        <c:lblOffset val="100"/>
        <c:noMultiLvlLbl val="0"/>
      </c:catAx>
      <c:valAx>
        <c:axId val="-21143061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14094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6311784556342"/>
          <c:y val="0.0335248797417911"/>
          <c:w val="0.738165288162509"/>
          <c:h val="0.91554917444364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01120889300602"/>
                  <c:y val="0.02306907213049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50700721233376"/>
                  <c:y val="0.01722922825601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338939985443"/>
                  <c:y val="0.01187283509073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8515450274598"/>
                  <c:y val="0.002968384057153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TablaDatos!$B$189:$B$192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TablaDatos!$C$189:$C$192</c:f>
              <c:numCache>
                <c:formatCode>General</c:formatCode>
                <c:ptCount val="4"/>
                <c:pt idx="0">
                  <c:v>0.486486486486486</c:v>
                </c:pt>
                <c:pt idx="1">
                  <c:v>0.432432432432432</c:v>
                </c:pt>
                <c:pt idx="2">
                  <c:v>0.0810810810810811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1152680"/>
        <c:axId val="2141168872"/>
        <c:axId val="0"/>
      </c:bar3DChart>
      <c:catAx>
        <c:axId val="21411526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1168872"/>
        <c:crosses val="autoZero"/>
        <c:auto val="1"/>
        <c:lblAlgn val="ctr"/>
        <c:lblOffset val="100"/>
        <c:noMultiLvlLbl val="0"/>
      </c:catAx>
      <c:valAx>
        <c:axId val="21411688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1152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5726556907659"/>
          <c:y val="0.0294639284954246"/>
          <c:w val="0.603616893342878"/>
          <c:h val="0.91961012981485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17510379384395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TablaDatos!$B$255:$B$260</c:f>
              <c:strCache>
                <c:ptCount val="6"/>
                <c:pt idx="0">
                  <c:v>Preparación académica</c:v>
                </c:pt>
                <c:pt idx="1">
                  <c:v>Disposición</c:v>
                </c:pt>
                <c:pt idx="2">
                  <c:v>Práctica</c:v>
                </c:pt>
                <c:pt idx="3">
                  <c:v>Saben tomar decisiones</c:v>
                </c:pt>
                <c:pt idx="4">
                  <c:v>Saben trabajar bajo presión</c:v>
                </c:pt>
                <c:pt idx="5">
                  <c:v>No sé</c:v>
                </c:pt>
              </c:strCache>
            </c:strRef>
          </c:cat>
          <c:val>
            <c:numRef>
              <c:f>TablaDatos!$C$255:$C$260</c:f>
              <c:numCache>
                <c:formatCode>General</c:formatCode>
                <c:ptCount val="6"/>
                <c:pt idx="0">
                  <c:v>0.675675675675676</c:v>
                </c:pt>
                <c:pt idx="1">
                  <c:v>0.135135135135135</c:v>
                </c:pt>
                <c:pt idx="2">
                  <c:v>0.0810810810810811</c:v>
                </c:pt>
                <c:pt idx="3">
                  <c:v>0.0540540540540541</c:v>
                </c:pt>
                <c:pt idx="4">
                  <c:v>0.027027027027027</c:v>
                </c:pt>
                <c:pt idx="5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5005240"/>
        <c:axId val="2124998024"/>
        <c:axId val="0"/>
      </c:bar3DChart>
      <c:catAx>
        <c:axId val="21250052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4998024"/>
        <c:crosses val="autoZero"/>
        <c:auto val="1"/>
        <c:lblAlgn val="ctr"/>
        <c:lblOffset val="100"/>
        <c:noMultiLvlLbl val="0"/>
      </c:catAx>
      <c:valAx>
        <c:axId val="21249980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5005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1199141016464"/>
          <c:y val="0.0294639284954246"/>
          <c:w val="0.519053400143164"/>
          <c:h val="0.965556075760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52894627869629"/>
                  <c:y val="0.01351415194722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TablaDatos!$B$265:$B$272</c:f>
              <c:strCache>
                <c:ptCount val="8"/>
                <c:pt idx="0">
                  <c:v>Falta de práctica</c:v>
                </c:pt>
                <c:pt idx="1">
                  <c:v>No saben trabajar bajo presión</c:v>
                </c:pt>
                <c:pt idx="2">
                  <c:v>Falta de dominio de programas computacionales</c:v>
                </c:pt>
                <c:pt idx="3">
                  <c:v>Ninguna</c:v>
                </c:pt>
                <c:pt idx="4">
                  <c:v>No saben tomar decisiones</c:v>
                </c:pt>
                <c:pt idx="5">
                  <c:v>Falta de disposición</c:v>
                </c:pt>
                <c:pt idx="6">
                  <c:v>Falta de dominio de otro idioma</c:v>
                </c:pt>
                <c:pt idx="7">
                  <c:v>No sé</c:v>
                </c:pt>
              </c:strCache>
            </c:strRef>
          </c:cat>
          <c:val>
            <c:numRef>
              <c:f>TablaDatos!$C$265:$C$272</c:f>
              <c:numCache>
                <c:formatCode>General</c:formatCode>
                <c:ptCount val="8"/>
                <c:pt idx="0">
                  <c:v>0.27027027027027</c:v>
                </c:pt>
                <c:pt idx="1">
                  <c:v>0.189189189189189</c:v>
                </c:pt>
                <c:pt idx="2">
                  <c:v>0.162162162162162</c:v>
                </c:pt>
                <c:pt idx="3">
                  <c:v>0.135135135135135</c:v>
                </c:pt>
                <c:pt idx="4">
                  <c:v>0.108108108108108</c:v>
                </c:pt>
                <c:pt idx="5">
                  <c:v>0.0810810810810811</c:v>
                </c:pt>
                <c:pt idx="6">
                  <c:v>0.027027027027027</c:v>
                </c:pt>
                <c:pt idx="7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6553576"/>
        <c:axId val="-2086573480"/>
        <c:axId val="0"/>
      </c:bar3DChart>
      <c:catAx>
        <c:axId val="-20865535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6573480"/>
        <c:crosses val="autoZero"/>
        <c:auto val="1"/>
        <c:lblAlgn val="ctr"/>
        <c:lblOffset val="100"/>
        <c:noMultiLvlLbl val="0"/>
      </c:catAx>
      <c:valAx>
        <c:axId val="-20865734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6553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644094488189"/>
          <c:y val="0.0456801447116408"/>
          <c:w val="0.752062992125984"/>
          <c:h val="0.90339391359863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8484896206156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403030780243379"/>
                  <c:y val="0.01621664183868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66667143879742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57576234788833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TablaDatos!$B$277:$B$280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TablaDatos!$C$277:$C$280</c:f>
              <c:numCache>
                <c:formatCode>General</c:formatCode>
                <c:ptCount val="4"/>
                <c:pt idx="0">
                  <c:v>0.243243243243243</c:v>
                </c:pt>
                <c:pt idx="1">
                  <c:v>0.702702702702703</c:v>
                </c:pt>
                <c:pt idx="2">
                  <c:v>0.027027027027027</c:v>
                </c:pt>
                <c:pt idx="3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5050600"/>
        <c:axId val="2125053416"/>
        <c:axId val="0"/>
      </c:bar3DChart>
      <c:catAx>
        <c:axId val="21250506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5053416"/>
        <c:crosses val="autoZero"/>
        <c:auto val="1"/>
        <c:lblAlgn val="ctr"/>
        <c:lblOffset val="100"/>
        <c:noMultiLvlLbl val="0"/>
      </c:catAx>
      <c:valAx>
        <c:axId val="21250534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5050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0898353614889"/>
          <c:y val="0.0166200669061462"/>
          <c:w val="0.846626914817466"/>
          <c:h val="0.93245393368990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218181818181818"/>
                  <c:y val="0.02432432432432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TablaDatos!$B$285:$B$289</c:f>
              <c:strCache>
                <c:ptCount val="5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  <c:pt idx="4">
                  <c:v>No sé</c:v>
                </c:pt>
              </c:strCache>
            </c:strRef>
          </c:cat>
          <c:val>
            <c:numRef>
              <c:f>TablaDatos!$C$285:$C$289</c:f>
              <c:numCache>
                <c:formatCode>General</c:formatCode>
                <c:ptCount val="5"/>
                <c:pt idx="0">
                  <c:v>0.405405405405405</c:v>
                </c:pt>
                <c:pt idx="1">
                  <c:v>0.513513513513514</c:v>
                </c:pt>
                <c:pt idx="2">
                  <c:v>0.027027027027027</c:v>
                </c:pt>
                <c:pt idx="3">
                  <c:v>0.0</c:v>
                </c:pt>
                <c:pt idx="4">
                  <c:v>0.0540540540540541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696744"/>
        <c:axId val="2140713704"/>
        <c:axId val="0"/>
      </c:bar3DChart>
      <c:catAx>
        <c:axId val="21406967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713704"/>
        <c:crosses val="autoZero"/>
        <c:auto val="1"/>
        <c:lblAlgn val="ctr"/>
        <c:lblOffset val="100"/>
        <c:noMultiLvlLbl val="0"/>
      </c:catAx>
      <c:valAx>
        <c:axId val="21407137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696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0354889481598904"/>
          <c:w val="0.719417752326414"/>
          <c:h val="0.9135849397158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12121689334288"/>
                  <c:y val="0.0404888353509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TablaDatos!$B$294:$B$297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TablaDatos!$C$294:$C$297</c:f>
              <c:numCache>
                <c:formatCode>General</c:formatCode>
                <c:ptCount val="4"/>
                <c:pt idx="0">
                  <c:v>0.108108108108108</c:v>
                </c:pt>
                <c:pt idx="1">
                  <c:v>0.513513513513514</c:v>
                </c:pt>
                <c:pt idx="2">
                  <c:v>0.351351351351351</c:v>
                </c:pt>
                <c:pt idx="3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5342152"/>
        <c:axId val="2125360456"/>
        <c:axId val="0"/>
      </c:bar3DChart>
      <c:catAx>
        <c:axId val="21253421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5360456"/>
        <c:crosses val="autoZero"/>
        <c:auto val="1"/>
        <c:lblAlgn val="ctr"/>
        <c:lblOffset val="100"/>
        <c:noMultiLvlLbl val="0"/>
      </c:catAx>
      <c:valAx>
        <c:axId val="21253604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5342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7807730851825"/>
          <c:y val="0.0375720366035327"/>
          <c:w val="0.750626628489621"/>
          <c:h val="0.91150202170674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12121689334288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472727272727273"/>
                  <c:y val="0.02432474994679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66667143879742"/>
                  <c:y val="0.03243264524366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57576234788833"/>
                  <c:y val="0.02432453713556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TablaDatos!$B$302:$B$305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TablaDatos!$C$302:$C$305</c:f>
              <c:numCache>
                <c:formatCode>General</c:formatCode>
                <c:ptCount val="4"/>
                <c:pt idx="0">
                  <c:v>0.108108108108108</c:v>
                </c:pt>
                <c:pt idx="1">
                  <c:v>0.459459459459459</c:v>
                </c:pt>
                <c:pt idx="2">
                  <c:v>0.324324324324324</c:v>
                </c:pt>
                <c:pt idx="3">
                  <c:v>0.108108108108108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646392"/>
        <c:axId val="-2082654760"/>
        <c:axId val="0"/>
      </c:bar3DChart>
      <c:catAx>
        <c:axId val="-20826463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2654760"/>
        <c:crosses val="autoZero"/>
        <c:auto val="1"/>
        <c:lblAlgn val="ctr"/>
        <c:lblOffset val="100"/>
        <c:noMultiLvlLbl val="0"/>
      </c:catAx>
      <c:valAx>
        <c:axId val="-20826547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2646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0.0128901980954479"/>
                  <c:y val="0.011516746437516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0.0112789233335169"/>
                  <c:y val="-0.037429425921929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0969230769230769"/>
                  <c:y val="-0.021621621621621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TablaDatos!$B$7:$B$9</c:f>
              <c:strCache>
                <c:ptCount val="3"/>
                <c:pt idx="0">
                  <c:v>Academia /IES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TablaDatos!$C$7:$C$9</c:f>
              <c:numCache>
                <c:formatCode>General</c:formatCode>
                <c:ptCount val="3"/>
                <c:pt idx="0">
                  <c:v>0.837837837837838</c:v>
                </c:pt>
                <c:pt idx="1">
                  <c:v>0.108108108108108</c:v>
                </c:pt>
                <c:pt idx="2">
                  <c:v>0.0540540540540541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8443808160344"/>
          <c:y val="0.113247712279208"/>
          <c:w val="0.729990551181102"/>
          <c:h val="0.754745264949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TablaDatos!$B$14:$B$17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TablaDatos!$C$14:$C$17</c:f>
              <c:numCache>
                <c:formatCode>General</c:formatCode>
                <c:ptCount val="4"/>
                <c:pt idx="0">
                  <c:v>0.027027027027027</c:v>
                </c:pt>
                <c:pt idx="1">
                  <c:v>0.0540540540540541</c:v>
                </c:pt>
                <c:pt idx="2">
                  <c:v>0.027027027027027</c:v>
                </c:pt>
                <c:pt idx="3">
                  <c:v>0.891891891891892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98808168"/>
        <c:axId val="-2098231544"/>
        <c:axId val="0"/>
      </c:bar3DChart>
      <c:catAx>
        <c:axId val="-20988081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98231544"/>
        <c:crosses val="autoZero"/>
        <c:auto val="1"/>
        <c:lblAlgn val="ctr"/>
        <c:lblOffset val="100"/>
        <c:noMultiLvlLbl val="0"/>
      </c:catAx>
      <c:valAx>
        <c:axId val="-2098231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98808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055318539728"/>
          <c:y val="0.0186531176846138"/>
          <c:w val="0.695153901216893"/>
          <c:h val="0.93042094062566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45454545454545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TablaDatos!$B$22:$B$27</c:f>
              <c:strCache>
                <c:ptCount val="6"/>
                <c:pt idx="0">
                  <c:v>Jefatura</c:v>
                </c:pt>
                <c:pt idx="1">
                  <c:v>Coordinador de área</c:v>
                </c:pt>
                <c:pt idx="2">
                  <c:v>Director General</c:v>
                </c:pt>
                <c:pt idx="3">
                  <c:v>Dueño de la empresa</c:v>
                </c:pt>
                <c:pt idx="4">
                  <c:v>Mandos medios</c:v>
                </c:pt>
                <c:pt idx="5">
                  <c:v>Secretario Académico</c:v>
                </c:pt>
              </c:strCache>
            </c:strRef>
          </c:cat>
          <c:val>
            <c:numRef>
              <c:f>TablaDatos!$C$22:$C$27</c:f>
              <c:numCache>
                <c:formatCode>General</c:formatCode>
                <c:ptCount val="6"/>
                <c:pt idx="0">
                  <c:v>0.351351351351351</c:v>
                </c:pt>
                <c:pt idx="1">
                  <c:v>0.297297297297297</c:v>
                </c:pt>
                <c:pt idx="2">
                  <c:v>0.27027027027027</c:v>
                </c:pt>
                <c:pt idx="3">
                  <c:v>0.027027027027027</c:v>
                </c:pt>
                <c:pt idx="4">
                  <c:v>0.027027027027027</c:v>
                </c:pt>
                <c:pt idx="5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98829272"/>
        <c:axId val="-2098911832"/>
        <c:axId val="0"/>
      </c:bar3DChart>
      <c:catAx>
        <c:axId val="-2098829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98911832"/>
        <c:crosses val="autoZero"/>
        <c:auto val="1"/>
        <c:lblAlgn val="ctr"/>
        <c:lblOffset val="100"/>
        <c:noMultiLvlLbl val="0"/>
      </c:catAx>
      <c:valAx>
        <c:axId val="-20989118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98829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0535003579098"/>
          <c:y val="0.0510855501170462"/>
          <c:w val="0.737899355762348"/>
          <c:h val="0.88268589516367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7576234788833"/>
                  <c:y val="0.02082777405141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54545454545455"/>
                  <c:y val="0.0232340694505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12121689334288"/>
                  <c:y val="0.020828008331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TablaDatos!$B$46:$B$49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TablaDatos!$C$46:$C$49</c:f>
              <c:numCache>
                <c:formatCode>General</c:formatCode>
                <c:ptCount val="4"/>
                <c:pt idx="0">
                  <c:v>0.243243243243243</c:v>
                </c:pt>
                <c:pt idx="1">
                  <c:v>0.378378378378378</c:v>
                </c:pt>
                <c:pt idx="2">
                  <c:v>0.351351351351351</c:v>
                </c:pt>
                <c:pt idx="3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75305704"/>
        <c:axId val="2082525208"/>
        <c:axId val="0"/>
      </c:bar3DChart>
      <c:catAx>
        <c:axId val="-20753057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082525208"/>
        <c:crosses val="autoZero"/>
        <c:auto val="1"/>
        <c:lblAlgn val="ctr"/>
        <c:lblOffset val="100"/>
        <c:noMultiLvlLbl val="0"/>
      </c:catAx>
      <c:valAx>
        <c:axId val="20825252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75305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201262786941"/>
          <c:y val="0.249821364179549"/>
          <c:w val="0.592074421222652"/>
          <c:h val="0.52178470906913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explosion val="8"/>
            <c:spPr>
              <a:solidFill>
                <a:srgbClr val="FF0000"/>
              </a:solidFill>
            </c:spPr>
          </c:dPt>
          <c:dLbls>
            <c:dLbl>
              <c:idx val="1"/>
              <c:layout>
                <c:manualLayout>
                  <c:x val="0.0606064314032597"/>
                  <c:y val="-0.018755838123825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TablaDatos!$B$54:$B$56</c:f>
              <c:strCache>
                <c:ptCount val="3"/>
                <c:pt idx="0">
                  <c:v>No es necesario en la empresa/institución</c:v>
                </c:pt>
                <c:pt idx="1">
                  <c:v>Ya contamos con suficientes profesionistas en este ramo</c:v>
                </c:pt>
                <c:pt idx="2">
                  <c:v>No hay contrataciones en general</c:v>
                </c:pt>
              </c:strCache>
            </c:strRef>
          </c:cat>
          <c:val>
            <c:numRef>
              <c:f>TablaDatos!$C$54:$C$56</c:f>
              <c:numCache>
                <c:formatCode>General</c:formatCode>
                <c:ptCount val="3"/>
                <c:pt idx="0">
                  <c:v>0.285714285714286</c:v>
                </c:pt>
                <c:pt idx="1">
                  <c:v>0.285714285714286</c:v>
                </c:pt>
                <c:pt idx="2">
                  <c:v>0.428571428571429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707079180847"/>
          <c:y val="0.0335248797417911"/>
          <c:w val="0.812784656553804"/>
          <c:h val="0.91554917444364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34097992471103"/>
                  <c:y val="0.02297222897389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02292650033715"/>
                  <c:y val="0.02010072861495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50955713307246"/>
                  <c:y val="0.00861563158876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5244317487961"/>
                  <c:y val="0.01148622753814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51719487525287"/>
                  <c:y val="0.01148600143575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TablaDatos!$B$61:$B$65</c:f>
              <c:strCache>
                <c:ptCount val="5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  <c:pt idx="4">
                  <c:v>No sé</c:v>
                </c:pt>
              </c:strCache>
            </c:strRef>
          </c:cat>
          <c:val>
            <c:numRef>
              <c:f>TablaDatos!$C$61:$C$65</c:f>
              <c:numCache>
                <c:formatCode>General</c:formatCode>
                <c:ptCount val="5"/>
                <c:pt idx="0">
                  <c:v>0.621621621621622</c:v>
                </c:pt>
                <c:pt idx="1">
                  <c:v>0.351351351351351</c:v>
                </c:pt>
                <c:pt idx="2">
                  <c:v>0.0</c:v>
                </c:pt>
                <c:pt idx="3">
                  <c:v>0.0</c:v>
                </c:pt>
                <c:pt idx="4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75911176"/>
        <c:axId val="2082872264"/>
        <c:axId val="0"/>
      </c:bar3DChart>
      <c:catAx>
        <c:axId val="-20759111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082872264"/>
        <c:crosses val="autoZero"/>
        <c:auto val="1"/>
        <c:lblAlgn val="ctr"/>
        <c:lblOffset val="100"/>
        <c:noMultiLvlLbl val="0"/>
      </c:catAx>
      <c:valAx>
        <c:axId val="2082872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75911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135939598919"/>
          <c:y val="0.0457604878919177"/>
          <c:w val="0.804355796135732"/>
          <c:h val="0.88034136779415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02292650033715"/>
                  <c:y val="0.02010072861495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67813434143389"/>
                  <c:y val="0.01148622753814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84671154979532"/>
                  <c:y val="0.02010072861495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51719487525287"/>
                  <c:y val="0.01148600143575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TablaDatos!$B$70:$B$73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TablaDatos!$C$70:$C$73</c:f>
              <c:numCache>
                <c:formatCode>General</c:formatCode>
                <c:ptCount val="4"/>
                <c:pt idx="0">
                  <c:v>0.513513513513513</c:v>
                </c:pt>
                <c:pt idx="1">
                  <c:v>0.486486486486486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9410280"/>
        <c:axId val="-2139416872"/>
        <c:axId val="0"/>
      </c:bar3DChart>
      <c:catAx>
        <c:axId val="-21394102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9416872"/>
        <c:crosses val="autoZero"/>
        <c:auto val="1"/>
        <c:lblAlgn val="ctr"/>
        <c:lblOffset val="100"/>
        <c:noMultiLvlLbl val="0"/>
      </c:catAx>
      <c:valAx>
        <c:axId val="-21394168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9410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8709323099318"/>
          <c:y val="0.059368382972229"/>
          <c:w val="0.675179514325415"/>
          <c:h val="0.88970567121320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00280553166148"/>
                  <c:y val="0.01435772789707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17647058823529"/>
                  <c:y val="0.02010072861495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'[01_GRÁFICAS_EMP_DCTS.xlsx]TablaDatos'!$B$98:$B$102</c:f>
              <c:strCache>
                <c:ptCount val="5"/>
                <c:pt idx="0">
                  <c:v>Recomendación</c:v>
                </c:pt>
                <c:pt idx="1">
                  <c:v>Internet</c:v>
                </c:pt>
                <c:pt idx="2">
                  <c:v>Bolsa de trabajo</c:v>
                </c:pt>
                <c:pt idx="3">
                  <c:v>Convocatoria</c:v>
                </c:pt>
                <c:pt idx="4">
                  <c:v>Periódico</c:v>
                </c:pt>
              </c:strCache>
            </c:strRef>
          </c:cat>
          <c:val>
            <c:numRef>
              <c:f>'[01_GRÁFICAS_EMP_DCTS.xlsx]TablaDatos'!$C$98:$C$102</c:f>
              <c:numCache>
                <c:formatCode>General</c:formatCode>
                <c:ptCount val="5"/>
                <c:pt idx="0">
                  <c:v>0.594594594594595</c:v>
                </c:pt>
                <c:pt idx="1">
                  <c:v>0.162162162162162</c:v>
                </c:pt>
                <c:pt idx="2">
                  <c:v>0.108108108108108</c:v>
                </c:pt>
                <c:pt idx="3">
                  <c:v>0.108108108108108</c:v>
                </c:pt>
                <c:pt idx="4">
                  <c:v>0.027027027027027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14569368"/>
        <c:axId val="-2114168040"/>
        <c:axId val="0"/>
      </c:bar3DChart>
      <c:catAx>
        <c:axId val="-21145693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14168040"/>
        <c:crosses val="autoZero"/>
        <c:auto val="1"/>
        <c:lblAlgn val="ctr"/>
        <c:lblOffset val="100"/>
        <c:noMultiLvlLbl val="0"/>
      </c:catAx>
      <c:valAx>
        <c:axId val="-21141680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14569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27/04/16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 en Ciudad, Territorio y Sustentabilidad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303313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27359" y="265026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1.7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239483" y="4365104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5 </a:t>
              </a: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del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Sustentabilidad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corto o mediano plazo en esta empresa/Institución?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402973"/>
              </p:ext>
            </p:extLst>
          </p:nvPr>
        </p:nvGraphicFramePr>
        <p:xfrm>
          <a:off x="1403648" y="1896917"/>
          <a:ext cx="6985000" cy="4268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37.8% 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0303828"/>
              </p:ext>
            </p:extLst>
          </p:nvPr>
        </p:nvGraphicFramePr>
        <p:xfrm>
          <a:off x="539552" y="1916832"/>
          <a:ext cx="8172400" cy="406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95536" y="943981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2632141"/>
              </p:ext>
            </p:extLst>
          </p:nvPr>
        </p:nvGraphicFramePr>
        <p:xfrm>
          <a:off x="1358840" y="1772816"/>
          <a:ext cx="7245608" cy="4350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del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1998976"/>
              </p:ext>
            </p:extLst>
          </p:nvPr>
        </p:nvGraphicFramePr>
        <p:xfrm>
          <a:off x="1403648" y="1772816"/>
          <a:ext cx="698477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consideraría o ha considerado cada uno de los siguientes criterios al momento de contratar a un egresado del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Ciudad, Territorio y 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244115"/>
              </p:ext>
            </p:extLst>
          </p:nvPr>
        </p:nvGraphicFramePr>
        <p:xfrm>
          <a:off x="539552" y="2348880"/>
          <a:ext cx="8229601" cy="2782760"/>
        </p:xfrm>
        <a:graphic>
          <a:graphicData uri="http://schemas.openxmlformats.org/drawingml/2006/table">
            <a:tbl>
              <a:tblPr/>
              <a:tblGrid>
                <a:gridCol w="2190927"/>
                <a:gridCol w="1155414"/>
                <a:gridCol w="1155414"/>
                <a:gridCol w="1155414"/>
                <a:gridCol w="1155414"/>
                <a:gridCol w="708509"/>
                <a:gridCol w="708509"/>
              </a:tblGrid>
              <a:tr h="37714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sé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56.8%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37.8%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40.5%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54.1%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32.4%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59.5%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35.1%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37.8%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62.2%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0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64.9%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10900" marR="10900" marT="109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382218"/>
              </p:ext>
            </p:extLst>
          </p:nvPr>
        </p:nvGraphicFramePr>
        <p:xfrm>
          <a:off x="683568" y="1988840"/>
          <a:ext cx="8229600" cy="3448624"/>
        </p:xfrm>
        <a:graphic>
          <a:graphicData uri="http://schemas.openxmlformats.org/drawingml/2006/table">
            <a:tbl>
              <a:tblPr/>
              <a:tblGrid>
                <a:gridCol w="2664296"/>
                <a:gridCol w="1302489"/>
                <a:gridCol w="1144645"/>
                <a:gridCol w="1144645"/>
                <a:gridCol w="1184115"/>
                <a:gridCol w="789410"/>
              </a:tblGrid>
              <a:tr h="38878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78.4%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78.4%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62.2%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35.1%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62.2%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35.1%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59.5%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37.8%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59.5%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32.4%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48.6%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48.6%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868" marR="9868" marT="98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812522"/>
              </p:ext>
            </p:extLst>
          </p:nvPr>
        </p:nvGraphicFramePr>
        <p:xfrm>
          <a:off x="1259632" y="1628800"/>
          <a:ext cx="7556500" cy="4422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740457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20563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75480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1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18660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14987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un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1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0170734"/>
              </p:ext>
            </p:extLst>
          </p:nvPr>
        </p:nvGraphicFramePr>
        <p:xfrm>
          <a:off x="971600" y="1700808"/>
          <a:ext cx="75565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del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Doctorado </a:t>
            </a: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Ciudad, territorio y Sustentabilidad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81204"/>
              </p:ext>
            </p:extLst>
          </p:nvPr>
        </p:nvGraphicFramePr>
        <p:xfrm>
          <a:off x="755576" y="1844824"/>
          <a:ext cx="7128792" cy="4422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4967536" y="5661248"/>
            <a:ext cx="41764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hora asignatura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588224" y="6044966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$200.0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11" name="3 Conector recto de flecha"/>
          <p:cNvCxnSpPr/>
          <p:nvPr/>
        </p:nvCxnSpPr>
        <p:spPr bwMode="auto">
          <a:xfrm>
            <a:off x="4543733" y="5833308"/>
            <a:ext cx="24451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453618"/>
              </p:ext>
            </p:extLst>
          </p:nvPr>
        </p:nvGraphicFramePr>
        <p:xfrm>
          <a:off x="866229" y="1484784"/>
          <a:ext cx="7556500" cy="4422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5863" y="1219669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Sustentabilidad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4182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29889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518964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9710" y="426228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099710" y="469408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50342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en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Ciudad, Territorio y Sustentabilidad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946887"/>
              </p:ext>
            </p:extLst>
          </p:nvPr>
        </p:nvGraphicFramePr>
        <p:xfrm>
          <a:off x="755576" y="1670521"/>
          <a:ext cx="7556500" cy="4278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230822" y="2060848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6156623" y="1844824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870782" y="3431233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6160157" y="3041583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872370" y="4344864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6160157" y="444328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839334" y="4376111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839334" y="2904704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870782" y="2469133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6160157" y="253422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870782" y="2946333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6160157" y="396114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839334" y="2420888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839334" y="3840808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870782" y="385636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6160157" y="350584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839334" y="3408760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872370" y="4848920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6160157" y="492194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840476" y="487367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872370" y="5785024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6160157" y="588344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839334" y="5816271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6160157" y="540130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839334" y="5280968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870782" y="52965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872370" y="6289080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6160157" y="636210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840476" y="631383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¿Y cómo evaluaría las siguientes habilidades específicas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753639"/>
              </p:ext>
            </p:extLst>
          </p:nvPr>
        </p:nvGraphicFramePr>
        <p:xfrm>
          <a:off x="1259632" y="2543780"/>
          <a:ext cx="7048500" cy="3045460"/>
        </p:xfrm>
        <a:graphic>
          <a:graphicData uri="http://schemas.openxmlformats.org/drawingml/2006/table">
            <a:tbl>
              <a:tblPr/>
              <a:tblGrid>
                <a:gridCol w="5575300"/>
                <a:gridCol w="1473200"/>
              </a:tblGrid>
              <a:tr h="4826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600" b="1" i="0" u="none" strike="noStrike" dirty="0">
                          <a:effectLst/>
                          <a:latin typeface="Calibri"/>
                        </a:rPr>
                        <a:t>Capacidad de integrarse a un cuerpo académico que desarrolle nuevas opciones de docencia e investigación en estas áreas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600" b="1" i="0" u="none" strike="noStrike" dirty="0">
                          <a:effectLst/>
                          <a:latin typeface="Calibri"/>
                        </a:rPr>
                        <a:t>Capacidad para mantener una visión crítica e innovadora de todos los procesos que intervienen  y su pertinencia, lo mismo de la ciudadanización de los procesos de planeación del desarrollo urbano-territorial y la sustentabilidad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600" b="1" i="0" u="none" strike="noStrike" dirty="0">
                          <a:effectLst/>
                          <a:latin typeface="Calibri"/>
                        </a:rPr>
                        <a:t>Coordinar grupos de trabajo multidisciplinares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600" b="1" i="0" u="none" strike="noStrike" dirty="0">
                          <a:effectLst/>
                          <a:latin typeface="Calibri"/>
                        </a:rPr>
                        <a:t>Actitud de liderazgo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600" b="1" i="0" u="none" strike="noStrike" dirty="0">
                          <a:effectLst/>
                          <a:latin typeface="Calibri"/>
                        </a:rPr>
                        <a:t>Capacidad de intervenir en la incorporación de estrategias  para un desarrollo sustentable basadas en la calidad ambiental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313" y="1068706"/>
            <a:ext cx="8893175" cy="1568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711377"/>
              </p:ext>
            </p:extLst>
          </p:nvPr>
        </p:nvGraphicFramePr>
        <p:xfrm>
          <a:off x="971600" y="2856769"/>
          <a:ext cx="7109025" cy="2660463"/>
        </p:xfrm>
        <a:graphic>
          <a:graphicData uri="http://schemas.openxmlformats.org/drawingml/2006/table">
            <a:tbl>
              <a:tblPr/>
              <a:tblGrid>
                <a:gridCol w="5711318"/>
                <a:gridCol w="1397707"/>
              </a:tblGrid>
              <a:tr h="4747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303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Dominio de su área de conocimiento-investigación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96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 dirty="0">
                          <a:effectLst/>
                          <a:latin typeface="Calibri"/>
                        </a:rPr>
                        <a:t>Conocimiento de los fundamentos teóricos de los procesos de la ciudad, el territorio y la sustentabilidad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96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Desarrollo de formulaciones teóricas sobre la ciudad, el territorio y la sustentabilidad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Visión crítica de la realidad local, nacional e internacional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Conocimiento y formulación de metodologías innovadoras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96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500" b="1" i="0" u="none" strike="noStrike">
                          <a:effectLst/>
                          <a:latin typeface="Calibri"/>
                        </a:rPr>
                        <a:t>Promover acciones de mejoramiento comunitario incorporando la participación social como una referencia de responsabilidad ética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12049" marR="12049" marT="120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7465"/>
              </p:ext>
            </p:extLst>
          </p:nvPr>
        </p:nvGraphicFramePr>
        <p:xfrm>
          <a:off x="1151570" y="177281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9319650"/>
              </p:ext>
            </p:extLst>
          </p:nvPr>
        </p:nvGraphicFramePr>
        <p:xfrm>
          <a:off x="827584" y="1636950"/>
          <a:ext cx="792088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0891862"/>
              </p:ext>
            </p:extLst>
          </p:nvPr>
        </p:nvGraphicFramePr>
        <p:xfrm>
          <a:off x="989806" y="1912376"/>
          <a:ext cx="6985000" cy="4343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79"/>
            <a:ext cx="7559675" cy="452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del </a:t>
            </a:r>
            <a:r>
              <a:rPr lang="es-ES" sz="1600" b="1" i="1" dirty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Doctorado en </a:t>
            </a:r>
            <a:r>
              <a:rPr lang="es-ES_tradnl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Ciudad, Territorio y Sustentabilidad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784085"/>
              </p:ext>
            </p:extLst>
          </p:nvPr>
        </p:nvGraphicFramePr>
        <p:xfrm>
          <a:off x="989806" y="1772816"/>
          <a:ext cx="732661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73471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108015"/>
              </p:ext>
            </p:extLst>
          </p:nvPr>
        </p:nvGraphicFramePr>
        <p:xfrm>
          <a:off x="1079500" y="1700808"/>
          <a:ext cx="730892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4327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3681677"/>
              </p:ext>
            </p:extLst>
          </p:nvPr>
        </p:nvGraphicFramePr>
        <p:xfrm>
          <a:off x="1115616" y="1772816"/>
          <a:ext cx="6985000" cy="448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265149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30 de noviembre del 2015 al 19 de febrero de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lnSpc>
                          <a:spcPct val="100000"/>
                        </a:lnSpc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del </a:t>
                      </a:r>
                      <a:r>
                        <a:rPr lang="es-ES" sz="1600" b="1" i="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cs typeface="Helvetica"/>
                        </a:rPr>
                        <a:t>Doctorado en </a:t>
                      </a:r>
                      <a:r>
                        <a:rPr lang="es-ES_tradnl" sz="1600" b="1" i="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cs typeface="Helvetica"/>
                        </a:rPr>
                        <a:t>Ciudad, Territorio y Sustentabilidad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37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949950"/>
            <a:ext cx="6192838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7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21.6%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53317" y="16821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8.1%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6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43.2%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37.8%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2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62.2%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6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89.2%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18.2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37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10.8%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4513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Ciudad, Territorio y Sustentabilidad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en esta empresa/institución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674175"/>
              </p:ext>
            </p:extLst>
          </p:nvPr>
        </p:nvGraphicFramePr>
        <p:xfrm>
          <a:off x="1061799" y="1869440"/>
          <a:ext cx="6715602" cy="3571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90497" y="6093415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329753"/>
              </p:ext>
            </p:extLst>
          </p:nvPr>
        </p:nvGraphicFramePr>
        <p:xfrm>
          <a:off x="478621" y="1556792"/>
          <a:ext cx="7881958" cy="441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175423"/>
              </p:ext>
            </p:extLst>
          </p:nvPr>
        </p:nvGraphicFramePr>
        <p:xfrm>
          <a:off x="1331640" y="139517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0751680"/>
              </p:ext>
            </p:extLst>
          </p:nvPr>
        </p:nvGraphicFramePr>
        <p:xfrm>
          <a:off x="1132516" y="1556792"/>
          <a:ext cx="6985000" cy="455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13589</TotalTime>
  <Words>1871</Words>
  <Application>Microsoft Macintosh PowerPoint</Application>
  <PresentationFormat>Presentación en pantalla (4:3)</PresentationFormat>
  <Paragraphs>429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Mireya Luna</cp:lastModifiedBy>
  <cp:revision>838</cp:revision>
  <cp:lastPrinted>2013-07-09T20:28:01Z</cp:lastPrinted>
  <dcterms:created xsi:type="dcterms:W3CDTF">1601-01-01T00:00:00Z</dcterms:created>
  <dcterms:modified xsi:type="dcterms:W3CDTF">2016-04-27T17:17:41Z</dcterms:modified>
</cp:coreProperties>
</file>