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AC0000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CS\41_GR&#193;FICAS_EMP_DC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1"/>
              <c:layout>
                <c:manualLayout>
                  <c:x val="7.8461538461538458E-2"/>
                  <c:y val="-8.108108108108132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TablaDatos!$B$7:$B$8</c:f>
              <c:strCache>
                <c:ptCount val="2"/>
                <c:pt idx="0">
                  <c:v>Sí, actualmente trabajan</c:v>
                </c:pt>
                <c:pt idx="1">
                  <c:v>Sí han trabajado, pero actualmente no trabajan</c:v>
                </c:pt>
              </c:strCache>
            </c:strRef>
          </c:cat>
          <c:val>
            <c:numRef>
              <c:f>TablaDatos!$C$7:$C$8</c:f>
              <c:numCache>
                <c:formatCode>General</c:formatCode>
                <c:ptCount val="2"/>
                <c:pt idx="0">
                  <c:v>0.96875</c:v>
                </c:pt>
                <c:pt idx="1">
                  <c:v>3.125E-2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TablaDatos!$B$78:$B$83</c:f>
              <c:strCache>
                <c:ptCount val="6"/>
                <c:pt idx="0">
                  <c:v>Por periodos</c:v>
                </c:pt>
                <c:pt idx="1">
                  <c:v>Eventual y base</c:v>
                </c:pt>
                <c:pt idx="2">
                  <c:v>Eventual</c:v>
                </c:pt>
                <c:pt idx="3">
                  <c:v>Base o Planta</c:v>
                </c:pt>
                <c:pt idx="4">
                  <c:v>Por honorarios</c:v>
                </c:pt>
                <c:pt idx="5">
                  <c:v>No sé</c:v>
                </c:pt>
              </c:strCache>
            </c:strRef>
          </c:cat>
          <c:val>
            <c:numRef>
              <c:f>TablaDatos!$C$78:$C$83</c:f>
              <c:numCache>
                <c:formatCode>General</c:formatCode>
                <c:ptCount val="6"/>
                <c:pt idx="0">
                  <c:v>0.34375</c:v>
                </c:pt>
                <c:pt idx="1">
                  <c:v>0.21875</c:v>
                </c:pt>
                <c:pt idx="2">
                  <c:v>0.1875</c:v>
                </c:pt>
                <c:pt idx="3">
                  <c:v>0.1875</c:v>
                </c:pt>
                <c:pt idx="4">
                  <c:v>3.125E-2</c:v>
                </c:pt>
                <c:pt idx="5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6028672"/>
        <c:axId val="199015744"/>
        <c:axId val="0"/>
      </c:bar3DChart>
      <c:catAx>
        <c:axId val="2160286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9015744"/>
        <c:crosses val="autoZero"/>
        <c:auto val="1"/>
        <c:lblAlgn val="ctr"/>
        <c:lblOffset val="100"/>
        <c:noMultiLvlLbl val="0"/>
      </c:catAx>
      <c:valAx>
        <c:axId val="199015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6028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TablaDatos!$B$88:$B$97</c:f>
              <c:strCache>
                <c:ptCount val="10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De $25,001 a $30,000</c:v>
                </c:pt>
                <c:pt idx="5">
                  <c:v>De $30,001 a $35,000</c:v>
                </c:pt>
                <c:pt idx="6">
                  <c:v>De $35,001 a $40,000</c:v>
                </c:pt>
                <c:pt idx="7">
                  <c:v>Más de $40,000 pesos</c:v>
                </c:pt>
                <c:pt idx="8">
                  <c:v>No proporcionó dato</c:v>
                </c:pt>
                <c:pt idx="9">
                  <c:v>Son docentes y se paga por hora de asignatura</c:v>
                </c:pt>
              </c:strCache>
            </c:strRef>
          </c:cat>
          <c:val>
            <c:numRef>
              <c:f>TablaDatos!$C$88:$C$97</c:f>
              <c:numCache>
                <c:formatCode>General</c:formatCode>
                <c:ptCount val="10"/>
                <c:pt idx="0">
                  <c:v>9.375E-2</c:v>
                </c:pt>
                <c:pt idx="1">
                  <c:v>0.1875</c:v>
                </c:pt>
                <c:pt idx="2">
                  <c:v>0.28125</c:v>
                </c:pt>
                <c:pt idx="3">
                  <c:v>3.125E-2</c:v>
                </c:pt>
                <c:pt idx="4">
                  <c:v>3.125E-2</c:v>
                </c:pt>
                <c:pt idx="5">
                  <c:v>6.25E-2</c:v>
                </c:pt>
                <c:pt idx="6">
                  <c:v>3.125E-2</c:v>
                </c:pt>
                <c:pt idx="7">
                  <c:v>3.125E-2</c:v>
                </c:pt>
                <c:pt idx="8">
                  <c:v>0.125</c:v>
                </c:pt>
                <c:pt idx="9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6138240"/>
        <c:axId val="208668352"/>
        <c:axId val="0"/>
      </c:bar3DChart>
      <c:catAx>
        <c:axId val="2161382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208668352"/>
        <c:crosses val="autoZero"/>
        <c:auto val="1"/>
        <c:lblAlgn val="ctr"/>
        <c:lblOffset val="100"/>
        <c:noMultiLvlLbl val="0"/>
      </c:catAx>
      <c:valAx>
        <c:axId val="2086683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6138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TablaDatos!$B$102:$B$106</c:f>
              <c:strCache>
                <c:ptCount val="5"/>
                <c:pt idx="0">
                  <c:v>Ya se tiene un rango establecido</c:v>
                </c:pt>
                <c:pt idx="1">
                  <c:v>Puesto</c:v>
                </c:pt>
                <c:pt idx="2">
                  <c:v>Experiencia</c:v>
                </c:pt>
                <c:pt idx="3">
                  <c:v>Desempeño laboral</c:v>
                </c:pt>
                <c:pt idx="4">
                  <c:v>Conocimientos</c:v>
                </c:pt>
              </c:strCache>
            </c:strRef>
          </c:cat>
          <c:val>
            <c:numRef>
              <c:f>TablaDatos!$C$102:$C$106</c:f>
              <c:numCache>
                <c:formatCode>General</c:formatCode>
                <c:ptCount val="5"/>
                <c:pt idx="0">
                  <c:v>0.625</c:v>
                </c:pt>
                <c:pt idx="1">
                  <c:v>0.21875</c:v>
                </c:pt>
                <c:pt idx="2">
                  <c:v>6.25E-2</c:v>
                </c:pt>
                <c:pt idx="3">
                  <c:v>6.25E-2</c:v>
                </c:pt>
                <c:pt idx="4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6209408"/>
        <c:axId val="208670656"/>
        <c:axId val="0"/>
      </c:bar3DChart>
      <c:catAx>
        <c:axId val="2162094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08670656"/>
        <c:crosses val="autoZero"/>
        <c:auto val="1"/>
        <c:lblAlgn val="ctr"/>
        <c:lblOffset val="100"/>
        <c:noMultiLvlLbl val="0"/>
      </c:catAx>
      <c:valAx>
        <c:axId val="2086706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6209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82621331424481"/>
          <c:y val="0.10784230687380295"/>
          <c:w val="0.669263135289907"/>
          <c:h val="0.8412317514364758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TablaDatos!$B$111:$B$114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TablaDatos!$C$111:$C$114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6631680"/>
        <c:axId val="208672960"/>
        <c:axId val="0"/>
      </c:bar3DChart>
      <c:catAx>
        <c:axId val="226631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08672960"/>
        <c:crosses val="autoZero"/>
        <c:auto val="1"/>
        <c:lblAlgn val="ctr"/>
        <c:lblOffset val="100"/>
        <c:noMultiLvlLbl val="0"/>
      </c:catAx>
      <c:valAx>
        <c:axId val="208672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6631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93629205440229"/>
          <c:y val="0.12135582038731647"/>
          <c:w val="0.56361689334287757"/>
          <c:h val="0.8277182379229622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TablaDatos!$B$119:$B$124</c:f>
              <c:strCache>
                <c:ptCount val="6"/>
                <c:pt idx="0">
                  <c:v>Preparación académica</c:v>
                </c:pt>
                <c:pt idx="1">
                  <c:v>Práctica</c:v>
                </c:pt>
                <c:pt idx="2">
                  <c:v>Disposición</c:v>
                </c:pt>
                <c:pt idx="3">
                  <c:v>Saben trabajar bajo presión</c:v>
                </c:pt>
                <c:pt idx="4">
                  <c:v>Saben tomar decisiones</c:v>
                </c:pt>
                <c:pt idx="5">
                  <c:v>Investigación</c:v>
                </c:pt>
              </c:strCache>
            </c:strRef>
          </c:cat>
          <c:val>
            <c:numRef>
              <c:f>TablaDatos!$C$119:$C$124</c:f>
              <c:numCache>
                <c:formatCode>General</c:formatCode>
                <c:ptCount val="6"/>
                <c:pt idx="0">
                  <c:v>0.6875</c:v>
                </c:pt>
                <c:pt idx="1">
                  <c:v>9.375E-2</c:v>
                </c:pt>
                <c:pt idx="2">
                  <c:v>6.25E-2</c:v>
                </c:pt>
                <c:pt idx="3">
                  <c:v>6.25E-2</c:v>
                </c:pt>
                <c:pt idx="4">
                  <c:v>6.25E-2</c:v>
                </c:pt>
                <c:pt idx="5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6633728"/>
        <c:axId val="226181696"/>
        <c:axId val="0"/>
      </c:bar3DChart>
      <c:catAx>
        <c:axId val="2266337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26181696"/>
        <c:crosses val="autoZero"/>
        <c:auto val="1"/>
        <c:lblAlgn val="ctr"/>
        <c:lblOffset val="100"/>
        <c:noMultiLvlLbl val="0"/>
      </c:catAx>
      <c:valAx>
        <c:axId val="226181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6633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3622743118632462"/>
          <c:y val="0.12297865183770788"/>
          <c:w val="0.50075141801061152"/>
          <c:h val="0.826095371894715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TablaDatos!$B$129:$B$138</c:f>
              <c:strCache>
                <c:ptCount val="10"/>
                <c:pt idx="0">
                  <c:v>Falta de dominio de programas computacionales</c:v>
                </c:pt>
                <c:pt idx="1">
                  <c:v>No saben trabajar bajo presión</c:v>
                </c:pt>
                <c:pt idx="2">
                  <c:v>Ninguna</c:v>
                </c:pt>
                <c:pt idx="3">
                  <c:v>Falta de práctica</c:v>
                </c:pt>
                <c:pt idx="4">
                  <c:v>Falta de disposición</c:v>
                </c:pt>
                <c:pt idx="5">
                  <c:v>Metodología</c:v>
                </c:pt>
                <c:pt idx="6">
                  <c:v>Falta de trabajo en equipo</c:v>
                </c:pt>
                <c:pt idx="7">
                  <c:v>Falta de preparación</c:v>
                </c:pt>
                <c:pt idx="8">
                  <c:v>Falta de dominio de otro idioma</c:v>
                </c:pt>
                <c:pt idx="9">
                  <c:v>Falta de liderazgo</c:v>
                </c:pt>
              </c:strCache>
            </c:strRef>
          </c:cat>
          <c:val>
            <c:numRef>
              <c:f>TablaDatos!$C$129:$C$138</c:f>
              <c:numCache>
                <c:formatCode>General</c:formatCode>
                <c:ptCount val="10"/>
                <c:pt idx="0">
                  <c:v>0.21875</c:v>
                </c:pt>
                <c:pt idx="1">
                  <c:v>0.15625</c:v>
                </c:pt>
                <c:pt idx="2">
                  <c:v>0.15625</c:v>
                </c:pt>
                <c:pt idx="3">
                  <c:v>0.125</c:v>
                </c:pt>
                <c:pt idx="4">
                  <c:v>9.375E-2</c:v>
                </c:pt>
                <c:pt idx="5">
                  <c:v>9.375E-2</c:v>
                </c:pt>
                <c:pt idx="6">
                  <c:v>6.25E-2</c:v>
                </c:pt>
                <c:pt idx="7">
                  <c:v>3.125E-2</c:v>
                </c:pt>
                <c:pt idx="8">
                  <c:v>3.125E-2</c:v>
                </c:pt>
                <c:pt idx="9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7753984"/>
        <c:axId val="226184000"/>
        <c:axId val="0"/>
      </c:bar3DChart>
      <c:catAx>
        <c:axId val="2277539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226184000"/>
        <c:crosses val="autoZero"/>
        <c:auto val="1"/>
        <c:lblAlgn val="ctr"/>
        <c:lblOffset val="100"/>
        <c:noMultiLvlLbl val="0"/>
      </c:catAx>
      <c:valAx>
        <c:axId val="226184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7753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08"/>
          <c:y val="0.15378825281974889"/>
          <c:w val="0.64352698639942729"/>
          <c:h val="0.7952858054905298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85092340730136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66213314244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TablaDatos!$B$143:$B$146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TablaDatos!$C$143:$C$146</c:f>
              <c:numCache>
                <c:formatCode>General</c:formatCode>
                <c:ptCount val="4"/>
                <c:pt idx="0">
                  <c:v>0.59375</c:v>
                </c:pt>
                <c:pt idx="1">
                  <c:v>0.34375</c:v>
                </c:pt>
                <c:pt idx="2">
                  <c:v>6.25E-2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7756032"/>
        <c:axId val="226186304"/>
        <c:axId val="0"/>
      </c:bar3DChart>
      <c:catAx>
        <c:axId val="2277560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26186304"/>
        <c:crosses val="autoZero"/>
        <c:auto val="1"/>
        <c:lblAlgn val="ctr"/>
        <c:lblOffset val="100"/>
        <c:noMultiLvlLbl val="0"/>
      </c:catAx>
      <c:valAx>
        <c:axId val="226186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7756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0.1375720366035327"/>
          <c:w val="0.70501803865425916"/>
          <c:h val="0.8115020217067461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02576950611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TablaDatos!$B$151:$B$154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TablaDatos!$C$151:$C$154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7893760"/>
        <c:axId val="226188608"/>
        <c:axId val="0"/>
      </c:bar3DChart>
      <c:catAx>
        <c:axId val="2278937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26188608"/>
        <c:crosses val="autoZero"/>
        <c:auto val="1"/>
        <c:lblAlgn val="ctr"/>
        <c:lblOffset val="100"/>
        <c:noMultiLvlLbl val="0"/>
      </c:catAx>
      <c:valAx>
        <c:axId val="226188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7893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0.15378825281974889"/>
          <c:w val="0.68305411596277743"/>
          <c:h val="0.7952858054905298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66213314244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0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TablaDatos!$B$159:$B$162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TablaDatos!$C$159:$C$162</c:f>
              <c:numCache>
                <c:formatCode>General</c:formatCode>
                <c:ptCount val="4"/>
                <c:pt idx="0">
                  <c:v>0.3125</c:v>
                </c:pt>
                <c:pt idx="1">
                  <c:v>0.375</c:v>
                </c:pt>
                <c:pt idx="2">
                  <c:v>0.28125</c:v>
                </c:pt>
                <c:pt idx="3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7895808"/>
        <c:axId val="227944128"/>
        <c:axId val="0"/>
      </c:bar3DChart>
      <c:catAx>
        <c:axId val="2278958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27944128"/>
        <c:crosses val="autoZero"/>
        <c:auto val="1"/>
        <c:lblAlgn val="ctr"/>
        <c:lblOffset val="100"/>
        <c:noMultiLvlLbl val="0"/>
      </c:catAx>
      <c:valAx>
        <c:axId val="227944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7895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0.14838284741434349"/>
          <c:w val="0.6503268432355046"/>
          <c:h val="0.7547452649499893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00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02576950608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TablaDatos!$B$167:$B$170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TablaDatos!$C$167:$C$170</c:f>
              <c:numCache>
                <c:formatCode>General</c:formatCode>
                <c:ptCount val="4"/>
                <c:pt idx="0">
                  <c:v>0.3125</c:v>
                </c:pt>
                <c:pt idx="1">
                  <c:v>0.375</c:v>
                </c:pt>
                <c:pt idx="2">
                  <c:v>0.25</c:v>
                </c:pt>
                <c:pt idx="3">
                  <c:v>6.25E-2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27554304"/>
        <c:axId val="227946432"/>
        <c:axId val="0"/>
      </c:bar3DChart>
      <c:catAx>
        <c:axId val="2275543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27946432"/>
        <c:crosses val="autoZero"/>
        <c:auto val="1"/>
        <c:lblAlgn val="ctr"/>
        <c:lblOffset val="100"/>
        <c:noMultiLvlLbl val="0"/>
      </c:catAx>
      <c:valAx>
        <c:axId val="2279464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27554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2"/>
              <c:layout>
                <c:manualLayout>
                  <c:x val="9.999999999999995E-2"/>
                  <c:y val="-3.243243243243240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TablaDatos!$B$13:$B$15</c:f>
              <c:strCache>
                <c:ptCount val="3"/>
                <c:pt idx="0">
                  <c:v>Academia /IES</c:v>
                </c:pt>
                <c:pt idx="1">
                  <c:v>Gobierno y/u Organismos Públicos</c:v>
                </c:pt>
                <c:pt idx="2">
                  <c:v>Asociación Civil</c:v>
                </c:pt>
              </c:strCache>
            </c:strRef>
          </c:cat>
          <c:val>
            <c:numRef>
              <c:f>TablaDatos!$C$13:$C$15</c:f>
              <c:numCache>
                <c:formatCode>General</c:formatCode>
                <c:ptCount val="3"/>
                <c:pt idx="0">
                  <c:v>0.90625</c:v>
                </c:pt>
                <c:pt idx="1">
                  <c:v>6.25E-2</c:v>
                </c:pt>
                <c:pt idx="2">
                  <c:v>3.125E-2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28"/>
          <c:y val="0.1294639284954246"/>
          <c:w val="0.71321803865425915"/>
          <c:h val="0.8196101298148542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207587687904E-2"/>
                  <c:y val="6.3843370934940002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16893342864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TablaDatos!$B$20:$B$23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TablaDatos!$C$20:$C$23</c:f>
              <c:numCache>
                <c:formatCode>General</c:formatCode>
                <c:ptCount val="4"/>
                <c:pt idx="0">
                  <c:v>3.125E-2</c:v>
                </c:pt>
                <c:pt idx="1">
                  <c:v>3.125E-2</c:v>
                </c:pt>
                <c:pt idx="2">
                  <c:v>0</c:v>
                </c:pt>
                <c:pt idx="3">
                  <c:v>0.9375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7894528"/>
        <c:axId val="195739648"/>
        <c:axId val="0"/>
      </c:bar3DChart>
      <c:catAx>
        <c:axId val="2078945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5739648"/>
        <c:crosses val="autoZero"/>
        <c:auto val="1"/>
        <c:lblAlgn val="ctr"/>
        <c:lblOffset val="100"/>
        <c:noMultiLvlLbl val="0"/>
      </c:catAx>
      <c:valAx>
        <c:axId val="1957396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7894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429878310665712"/>
          <c:y val="0.11595041498191107"/>
          <c:w val="0.58959012168933433"/>
          <c:h val="0.8331236433283677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TablaDatos!$B$28:$B$32</c:f>
              <c:strCache>
                <c:ptCount val="5"/>
                <c:pt idx="0">
                  <c:v>Jefatura</c:v>
                </c:pt>
                <c:pt idx="1">
                  <c:v>Coordinador de área</c:v>
                </c:pt>
                <c:pt idx="2">
                  <c:v>Director de área</c:v>
                </c:pt>
                <c:pt idx="3">
                  <c:v>Director General</c:v>
                </c:pt>
                <c:pt idx="4">
                  <c:v>Profesor</c:v>
                </c:pt>
              </c:strCache>
            </c:strRef>
          </c:cat>
          <c:val>
            <c:numRef>
              <c:f>TablaDatos!$C$28:$C$32</c:f>
              <c:numCache>
                <c:formatCode>General</c:formatCode>
                <c:ptCount val="5"/>
                <c:pt idx="0">
                  <c:v>0.40625</c:v>
                </c:pt>
                <c:pt idx="1">
                  <c:v>0.3125</c:v>
                </c:pt>
                <c:pt idx="2">
                  <c:v>0.15625</c:v>
                </c:pt>
                <c:pt idx="3">
                  <c:v>6.25E-2</c:v>
                </c:pt>
                <c:pt idx="4">
                  <c:v>6.25E-2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8006656"/>
        <c:axId val="195741952"/>
        <c:axId val="0"/>
      </c:bar3DChart>
      <c:catAx>
        <c:axId val="2080066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5741952"/>
        <c:crosses val="autoZero"/>
        <c:auto val="1"/>
        <c:lblAlgn val="ctr"/>
        <c:lblOffset val="100"/>
        <c:noMultiLvlLbl val="0"/>
      </c:catAx>
      <c:valAx>
        <c:axId val="1957419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8006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TablaDatos!$B$37:$B$40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TablaDatos!$C$37:$C$40</c:f>
              <c:numCache>
                <c:formatCode>General</c:formatCode>
                <c:ptCount val="4"/>
                <c:pt idx="0">
                  <c:v>0.3125</c:v>
                </c:pt>
                <c:pt idx="1">
                  <c:v>0.4375</c:v>
                </c:pt>
                <c:pt idx="2">
                  <c:v>0.1875</c:v>
                </c:pt>
                <c:pt idx="3">
                  <c:v>6.25E-2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8650240"/>
        <c:axId val="195744256"/>
        <c:axId val="0"/>
      </c:bar3DChart>
      <c:catAx>
        <c:axId val="2086502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5744256"/>
        <c:crosses val="autoZero"/>
        <c:auto val="1"/>
        <c:lblAlgn val="ctr"/>
        <c:lblOffset val="100"/>
        <c:noMultiLvlLbl val="0"/>
      </c:catAx>
      <c:valAx>
        <c:axId val="195744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8650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7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4.4615384615384612E-2"/>
                  <c:y val="-1.081081081081083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9.2307692307692313E-2"/>
                  <c:y val="4.864864864864854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6153846153846156E-2"/>
                  <c:y val="-3.243243243243248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TablaDatos!$B$45:$B$47</c:f>
              <c:strCache>
                <c:ptCount val="3"/>
                <c:pt idx="0">
                  <c:v>No es necesario en la empresa/institución</c:v>
                </c:pt>
                <c:pt idx="1">
                  <c:v>Ya contamos con suficientes profesionistas en este ramo</c:v>
                </c:pt>
                <c:pt idx="2">
                  <c:v>No hay contrataciones en general</c:v>
                </c:pt>
              </c:strCache>
            </c:strRef>
          </c:cat>
          <c:val>
            <c:numRef>
              <c:f>TablaDatos!$C$45:$C$47</c:f>
              <c:numCache>
                <c:formatCode>General</c:formatCode>
                <c:ptCount val="3"/>
                <c:pt idx="0">
                  <c:v>0.125</c:v>
                </c:pt>
                <c:pt idx="1">
                  <c:v>0.625</c:v>
                </c:pt>
                <c:pt idx="2">
                  <c:v>0.25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0.10784230687380295"/>
          <c:w val="0.74865440229062274"/>
          <c:h val="0.8412317514364758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84395132426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025769506119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TablaDatos!$B$52:$B$55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TablaDatos!$C$52:$C$55</c:f>
              <c:numCache>
                <c:formatCode>General</c:formatCode>
                <c:ptCount val="4"/>
                <c:pt idx="0">
                  <c:v>0.8125</c:v>
                </c:pt>
                <c:pt idx="1">
                  <c:v>0.1875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5651840"/>
        <c:axId val="199008832"/>
        <c:axId val="0"/>
      </c:bar3DChart>
      <c:catAx>
        <c:axId val="2156518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9008832"/>
        <c:crosses val="autoZero"/>
        <c:auto val="1"/>
        <c:lblAlgn val="ctr"/>
        <c:lblOffset val="100"/>
        <c:noMultiLvlLbl val="0"/>
      </c:catAx>
      <c:valAx>
        <c:axId val="1990088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5651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7.5409874441370511E-2"/>
          <c:w val="0.76865440229062276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27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75762347888332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TablaDatos!$B$60:$B$63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0.71875</c:v>
                </c:pt>
                <c:pt idx="1">
                  <c:v>0.25</c:v>
                </c:pt>
                <c:pt idx="2">
                  <c:v>3.125E-2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5804928"/>
        <c:axId val="199011136"/>
        <c:axId val="0"/>
      </c:bar3DChart>
      <c:catAx>
        <c:axId val="2158049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9011136"/>
        <c:crosses val="autoZero"/>
        <c:auto val="1"/>
        <c:lblAlgn val="ctr"/>
        <c:lblOffset val="100"/>
        <c:noMultiLvlLbl val="0"/>
      </c:catAx>
      <c:valAx>
        <c:axId val="199011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5804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TablaDatos!$B$68:$B$73</c:f>
              <c:strCache>
                <c:ptCount val="6"/>
                <c:pt idx="0">
                  <c:v>Recomendación</c:v>
                </c:pt>
                <c:pt idx="1">
                  <c:v>Convocatoria</c:v>
                </c:pt>
                <c:pt idx="2">
                  <c:v>Vinculación con instituciones</c:v>
                </c:pt>
                <c:pt idx="3">
                  <c:v>Bolsa de trabajo</c:v>
                </c:pt>
                <c:pt idx="4">
                  <c:v>Internet</c:v>
                </c:pt>
                <c:pt idx="5">
                  <c:v>Los interesados acuden</c:v>
                </c:pt>
              </c:strCache>
            </c:strRef>
          </c:cat>
          <c:val>
            <c:numRef>
              <c:f>TablaDatos!$C$68:$C$73</c:f>
              <c:numCache>
                <c:formatCode>General</c:formatCode>
                <c:ptCount val="6"/>
                <c:pt idx="0">
                  <c:v>0.3125</c:v>
                </c:pt>
                <c:pt idx="1">
                  <c:v>0.3125</c:v>
                </c:pt>
                <c:pt idx="2">
                  <c:v>0.15625</c:v>
                </c:pt>
                <c:pt idx="3">
                  <c:v>9.375E-2</c:v>
                </c:pt>
                <c:pt idx="4">
                  <c:v>9.375E-2</c:v>
                </c:pt>
                <c:pt idx="5">
                  <c:v>3.125E-2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6027136"/>
        <c:axId val="199013440"/>
        <c:axId val="0"/>
      </c:bar3DChart>
      <c:catAx>
        <c:axId val="2160271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99013440"/>
        <c:crosses val="autoZero"/>
        <c:auto val="1"/>
        <c:lblAlgn val="ctr"/>
        <c:lblOffset val="100"/>
        <c:noMultiLvlLbl val="0"/>
      </c:catAx>
      <c:valAx>
        <c:axId val="1990134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6027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29/04/2016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 en Ciencias Sociales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96.9%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14974" y="2226821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2.8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4061947" y="2452780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10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11765" y="3789040"/>
            <a:ext cx="8784975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han trabajado en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3.1% que indicaron que sí han trabajado egresados de ese posgrado en la empresa/institución,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pero actualmente no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959441" y="5157192"/>
            <a:ext cx="3340751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>
            <a:defPPr>
              <a:defRPr lang="en-GB"/>
            </a:defPPr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700" b="1">
                <a:latin typeface="Century Gothic" pitchFamily="34" charset="0"/>
                <a:ea typeface="ＭＳ Ｐゴシック" pitchFamily="34" charset="-128"/>
              </a:defRPr>
            </a:lvl1pPr>
          </a:lstStyle>
          <a:p>
            <a:r>
              <a:rPr lang="es-MX" dirty="0" smtClean="0"/>
              <a:t>2.0 </a:t>
            </a:r>
            <a:r>
              <a:rPr lang="es-MX" dirty="0"/>
              <a:t>egresados en promedio han trabajado en la</a:t>
            </a:r>
          </a:p>
          <a:p>
            <a:r>
              <a:rPr lang="es-MX" dirty="0"/>
              <a:t>empresa / institución, pero actualmente no</a:t>
            </a:r>
          </a:p>
        </p:txBody>
      </p: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113539"/>
              </p:ext>
            </p:extLst>
          </p:nvPr>
        </p:nvGraphicFramePr>
        <p:xfrm>
          <a:off x="1555204" y="132349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corto o mediano plazo en esta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7200935"/>
              </p:ext>
            </p:extLst>
          </p:nvPr>
        </p:nvGraphicFramePr>
        <p:xfrm>
          <a:off x="582472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25.1%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151938"/>
              </p:ext>
            </p:extLst>
          </p:nvPr>
        </p:nvGraphicFramePr>
        <p:xfrm>
          <a:off x="1619448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95536" y="943981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034525"/>
              </p:ext>
            </p:extLst>
          </p:nvPr>
        </p:nvGraphicFramePr>
        <p:xfrm>
          <a:off x="1547664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0728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del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13906"/>
              </p:ext>
            </p:extLst>
          </p:nvPr>
        </p:nvGraphicFramePr>
        <p:xfrm>
          <a:off x="457200" y="2420888"/>
          <a:ext cx="8229599" cy="2377545"/>
        </p:xfrm>
        <a:graphic>
          <a:graphicData uri="http://schemas.openxmlformats.org/drawingml/2006/table">
            <a:tbl>
              <a:tblPr/>
              <a:tblGrid>
                <a:gridCol w="2233340"/>
                <a:gridCol w="1225740"/>
                <a:gridCol w="1298454"/>
                <a:gridCol w="1308841"/>
                <a:gridCol w="1267291"/>
                <a:gridCol w="895933"/>
              </a:tblGrid>
              <a:tr h="2170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78.1%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71.9%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46.9%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65.6%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93" marR="7793" marT="779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0728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02919"/>
              </p:ext>
            </p:extLst>
          </p:nvPr>
        </p:nvGraphicFramePr>
        <p:xfrm>
          <a:off x="457200" y="2060848"/>
          <a:ext cx="8229600" cy="2841924"/>
        </p:xfrm>
        <a:graphic>
          <a:graphicData uri="http://schemas.openxmlformats.org/drawingml/2006/table">
            <a:tbl>
              <a:tblPr/>
              <a:tblGrid>
                <a:gridCol w="2902226"/>
                <a:gridCol w="1143000"/>
                <a:gridCol w="1152939"/>
                <a:gridCol w="1143000"/>
                <a:gridCol w="1192696"/>
                <a:gridCol w="695739"/>
              </a:tblGrid>
              <a:tr h="3352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78.1%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65.6%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59.4%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40.6%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56.3%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40.6%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59.4%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65.6%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28.1%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454" marR="7454" marT="745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2584956"/>
              </p:ext>
            </p:extLst>
          </p:nvPr>
        </p:nvGraphicFramePr>
        <p:xfrm>
          <a:off x="1259632" y="135438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74045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20563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75480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18660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14987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un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438013"/>
              </p:ext>
            </p:extLst>
          </p:nvPr>
        </p:nvGraphicFramePr>
        <p:xfrm>
          <a:off x="1403648" y="127238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45479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del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Doctorado </a:t>
            </a: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Ciencias Sociales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755208"/>
              </p:ext>
            </p:extLst>
          </p:nvPr>
        </p:nvGraphicFramePr>
        <p:xfrm>
          <a:off x="98424" y="908720"/>
          <a:ext cx="7209880" cy="515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08720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del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5899918" y="4797152"/>
            <a:ext cx="2776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hora asignatura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624736" y="5373216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$232.5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218869" y="5912946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218869" y="6291029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$500.0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1" name="3 Conector recto de flecha"/>
          <p:cNvCxnSpPr/>
          <p:nvPr/>
        </p:nvCxnSpPr>
        <p:spPr bwMode="auto">
          <a:xfrm>
            <a:off x="5695637" y="5517232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9325115"/>
              </p:ext>
            </p:extLst>
          </p:nvPr>
        </p:nvGraphicFramePr>
        <p:xfrm>
          <a:off x="1079500" y="1079500"/>
          <a:ext cx="7380932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219692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07504" y="1159297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274240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84494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374948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710" y="41182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710" y="45500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0954482"/>
              </p:ext>
            </p:extLst>
          </p:nvPr>
        </p:nvGraphicFramePr>
        <p:xfrm>
          <a:off x="1331640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Ciencias Sociales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798774" y="1844824"/>
            <a:ext cx="6445634" cy="4822949"/>
            <a:chOff x="1798774" y="1844824"/>
            <a:chExt cx="6445634" cy="4822949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321243" y="1998779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6084615" y="1844824"/>
              <a:ext cx="2159793" cy="54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798774" y="2989513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3041583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800362" y="3421561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4443289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767326" y="429150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767326" y="294779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798774" y="253370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253422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798774" y="3876549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39611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767326" y="249740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767326" y="3840808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798774" y="4331593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350584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767326" y="340876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800362" y="5324148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492194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768468" y="480166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800362" y="626025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5883449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767326" y="580367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54013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767326" y="5305718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798774" y="4861721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800362" y="5797825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636210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768468" y="631383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36712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87870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¿Y cómo 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898555"/>
              </p:ext>
            </p:extLst>
          </p:nvPr>
        </p:nvGraphicFramePr>
        <p:xfrm>
          <a:off x="508000" y="2492896"/>
          <a:ext cx="8128000" cy="1847850"/>
        </p:xfrm>
        <a:graphic>
          <a:graphicData uri="http://schemas.openxmlformats.org/drawingml/2006/table">
            <a:tbl>
              <a:tblPr/>
              <a:tblGrid>
                <a:gridCol w="5053827"/>
                <a:gridCol w="1741714"/>
                <a:gridCol w="1332459"/>
              </a:tblGrid>
              <a:tr h="5143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 que no </a:t>
                      </a:r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aplica*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Capacidad hermenéutica y crítica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/>
                        </a:rPr>
                        <a:t>Manejo y elaboración de conceptos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Construir objetos de 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Proponer objetivos, planificar y gestionar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Obtener, procesar y comunicar información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4283968" y="4581128"/>
            <a:ext cx="432048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Casos en donde el entrevistado refiere que las actividades laborales del egresado no se relacionan con el posgrado.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980728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067361"/>
              </p:ext>
            </p:extLst>
          </p:nvPr>
        </p:nvGraphicFramePr>
        <p:xfrm>
          <a:off x="457200" y="2708920"/>
          <a:ext cx="8229599" cy="1832899"/>
        </p:xfrm>
        <a:graphic>
          <a:graphicData uri="http://schemas.openxmlformats.org/drawingml/2006/table">
            <a:tbl>
              <a:tblPr/>
              <a:tblGrid>
                <a:gridCol w="5677303"/>
                <a:gridCol w="1543828"/>
                <a:gridCol w="1008468"/>
              </a:tblGrid>
              <a:tr h="5256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 que no </a:t>
                      </a:r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aplica*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14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 dirty="0">
                          <a:effectLst/>
                          <a:latin typeface="Calibri"/>
                        </a:rPr>
                        <a:t>Teóricos generales de las ciencias sociales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Estado de la cuestión empírica de su campo de estudio específico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Conceptos teóricos especializados de su campo de estudio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Metodológicos generales de las ciencias sociales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500" b="1" i="0" u="none" strike="noStrike">
                          <a:effectLst/>
                          <a:latin typeface="Calibri"/>
                        </a:rPr>
                        <a:t>Metodologías específicas de su campo de estudio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338" marR="9338" marT="93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4355976" y="4725144"/>
            <a:ext cx="432048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Casos en donde el entrevistado refiere que las actividades laborales del egresado no se relacionan con el posgrado.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3230315"/>
              </p:ext>
            </p:extLst>
          </p:nvPr>
        </p:nvGraphicFramePr>
        <p:xfrm>
          <a:off x="1151570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973471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980728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564398"/>
              </p:ext>
            </p:extLst>
          </p:nvPr>
        </p:nvGraphicFramePr>
        <p:xfrm>
          <a:off x="611560" y="1241734"/>
          <a:ext cx="7992888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0880113"/>
              </p:ext>
            </p:extLst>
          </p:nvPr>
        </p:nvGraphicFramePr>
        <p:xfrm>
          <a:off x="1331640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campo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 </a:t>
            </a:r>
            <a:r>
              <a:rPr lang="es-ES" sz="1600" b="1" i="1" dirty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Doctorado en </a:t>
            </a:r>
            <a:r>
              <a:rPr lang="es-ES_tradnl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Ciencias Sociales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8011236"/>
              </p:ext>
            </p:extLst>
          </p:nvPr>
        </p:nvGraphicFramePr>
        <p:xfrm>
          <a:off x="1547664" y="141488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075676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246130"/>
              </p:ext>
            </p:extLst>
          </p:nvPr>
        </p:nvGraphicFramePr>
        <p:xfrm>
          <a:off x="1403648" y="133547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45479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3008118"/>
              </p:ext>
            </p:extLst>
          </p:nvPr>
        </p:nvGraphicFramePr>
        <p:xfrm>
          <a:off x="1187624" y="1358044"/>
          <a:ext cx="734504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4327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423393"/>
              </p:ext>
            </p:extLst>
          </p:nvPr>
        </p:nvGraphicFramePr>
        <p:xfrm>
          <a:off x="900186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29 de febrero al 18 de abril del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del </a:t>
                      </a:r>
                      <a:r>
                        <a:rPr lang="es-ES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Doctorado en </a:t>
                      </a:r>
                      <a:r>
                        <a:rPr lang="es-ES_tradnl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Ciencias Sociales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32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3707904" y="5517232"/>
            <a:ext cx="5400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7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21.9%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53317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6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53.1%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8762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34.4%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67744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65.6%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6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440341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4716016" y="3881607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503666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504936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512239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4859573" y="4702103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21.2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4859574" y="5468412"/>
            <a:ext cx="2195735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2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859574" y="5900212"/>
            <a:ext cx="2195735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45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136280"/>
              </p:ext>
            </p:extLst>
          </p:nvPr>
        </p:nvGraphicFramePr>
        <p:xfrm>
          <a:off x="531313" y="134439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4513" y="105273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Sociales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90497" y="6093415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7712162"/>
              </p:ext>
            </p:extLst>
          </p:nvPr>
        </p:nvGraphicFramePr>
        <p:xfrm>
          <a:off x="532349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111690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969500"/>
              </p:ext>
            </p:extLst>
          </p:nvPr>
        </p:nvGraphicFramePr>
        <p:xfrm>
          <a:off x="1475656" y="123878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905794"/>
              </p:ext>
            </p:extLst>
          </p:nvPr>
        </p:nvGraphicFramePr>
        <p:xfrm>
          <a:off x="1314224" y="122883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13700</TotalTime>
  <Words>1833</Words>
  <Application>Microsoft Office PowerPoint</Application>
  <PresentationFormat>Presentación en pantalla (4:3)</PresentationFormat>
  <Paragraphs>450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866</cp:revision>
  <cp:lastPrinted>2013-07-09T20:28:01Z</cp:lastPrinted>
  <dcterms:created xsi:type="dcterms:W3CDTF">1601-01-01T00:00:00Z</dcterms:created>
  <dcterms:modified xsi:type="dcterms:W3CDTF">2016-04-29T17:01:15Z</dcterms:modified>
</cp:coreProperties>
</file>