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theme/themeOverride1.xml" ContentType="application/vnd.openxmlformats-officedocument.themeOverride+xml"/>
  <Override PartName="/ppt/charts/chart15.xml" ContentType="application/vnd.openxmlformats-officedocument.drawingml.chart+xml"/>
  <Override PartName="/ppt/theme/themeOverride2.xml" ContentType="application/vnd.openxmlformats-officedocument.themeOverr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E4E4"/>
    <a:srgbClr val="AC0000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1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2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ESTUDIOS%202016%20UDG\12_EG_DCM\EMPLEADORES\12_GR&#193;FICAS_EMP_DCM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923076923076903E-2"/>
          <c:y val="0.197297297297297"/>
          <c:w val="0.709230769230769"/>
          <c:h val="0.62432432432432405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3.41775831288273E-2"/>
                  <c:y val="-0.735828644311852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cat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3076923076923"/>
          <c:y val="0.22162162162162199"/>
          <c:w val="0.68307692307692303"/>
          <c:h val="0.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6.4615384615384602E-2"/>
                  <c:y val="-0.343243243243243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5.0769230769230803E-2"/>
                  <c:y val="-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TablaDatos!$B$121:$B$122</c:f>
              <c:strCache>
                <c:ptCount val="2"/>
                <c:pt idx="0">
                  <c:v>Eventual</c:v>
                </c:pt>
                <c:pt idx="1">
                  <c:v>Por honorarios</c:v>
                </c:pt>
              </c:strCache>
            </c:strRef>
          </c:cat>
          <c:val>
            <c:numRef>
              <c:f>TablaDatos!$C$121:$C$122</c:f>
              <c:numCache>
                <c:formatCode>General</c:formatCode>
                <c:ptCount val="2"/>
                <c:pt idx="0">
                  <c:v>0.66666666666666696</c:v>
                </c:pt>
                <c:pt idx="1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846153846153845"/>
          <c:y val="0.17567567567567569"/>
          <c:w val="0.68"/>
          <c:h val="0.597297297297296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2.9230769230769199E-2"/>
                  <c:y val="-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TablaDatos!$B$127:$B$129</c:f>
              <c:strCache>
                <c:ptCount val="3"/>
                <c:pt idx="0">
                  <c:v>Menos de $5,000</c:v>
                </c:pt>
                <c:pt idx="1">
                  <c:v>De $30,001 a $35,000</c:v>
                </c:pt>
                <c:pt idx="2">
                  <c:v>Son docentes y se paga por hora de asignatura</c:v>
                </c:pt>
              </c:strCache>
            </c:strRef>
          </c:cat>
          <c:val>
            <c:numRef>
              <c:f>TablaDatos!$C$127:$C$129</c:f>
              <c:numCache>
                <c:formatCode>General</c:formatCode>
                <c:ptCount val="3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461538461538499"/>
          <c:y val="0.2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TablaDatos!$B$139:$B$141</c:f>
              <c:strCache>
                <c:ptCount val="3"/>
                <c:pt idx="0">
                  <c:v>Experiencia</c:v>
                </c:pt>
                <c:pt idx="1">
                  <c:v>Conocimientos</c:v>
                </c:pt>
                <c:pt idx="2">
                  <c:v>Ya se tiene un rango establecido</c:v>
                </c:pt>
              </c:strCache>
            </c:strRef>
          </c:cat>
          <c:val>
            <c:numRef>
              <c:f>TablaDatos!$C$139:$C$141</c:f>
              <c:numCache>
                <c:formatCode>General</c:formatCode>
                <c:ptCount val="3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3716678596994"/>
          <c:y val="7.5409874441370497E-2"/>
          <c:w val="0.70926313528990703"/>
          <c:h val="0.873664183868907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7530422332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753042233297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TablaDatos!$B$158:$B$161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TablaDatos!$C$158:$C$161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0.66666666666666696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653952"/>
        <c:axId val="82655488"/>
        <c:axId val="0"/>
      </c:bar3DChart>
      <c:catAx>
        <c:axId val="826539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2655488"/>
        <c:crosses val="autoZero"/>
        <c:auto val="1"/>
        <c:lblAlgn val="ctr"/>
        <c:lblOffset val="100"/>
        <c:noMultiLvlLbl val="0"/>
      </c:catAx>
      <c:valAx>
        <c:axId val="826554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653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01"/>
          <c:y val="0.20810810810810801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1.6923076923076898E-2"/>
                  <c:y val="-3.51351351351351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1.38461538461538E-2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TablaDatos!$B$232:$B$234</c:f>
              <c:strCache>
                <c:ptCount val="3"/>
                <c:pt idx="0">
                  <c:v>Preparación académica</c:v>
                </c:pt>
                <c:pt idx="1">
                  <c:v>Disposición</c:v>
                </c:pt>
                <c:pt idx="2">
                  <c:v>Saben tomar decisiones</c:v>
                </c:pt>
              </c:strCache>
            </c:strRef>
          </c:cat>
          <c:val>
            <c:numRef>
              <c:f>TablaDatos!$C$232:$C$234</c:f>
              <c:numCache>
                <c:formatCode>General</c:formatCode>
                <c:ptCount val="3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01"/>
          <c:y val="0.2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TablaDatos!$B$239:$B$241</c:f>
              <c:strCache>
                <c:ptCount val="3"/>
                <c:pt idx="0">
                  <c:v>Falta de práctica</c:v>
                </c:pt>
                <c:pt idx="1">
                  <c:v>Falta de disposición</c:v>
                </c:pt>
                <c:pt idx="2">
                  <c:v>Falta de ambición para crecer</c:v>
                </c:pt>
              </c:strCache>
            </c:strRef>
          </c:cat>
          <c:val>
            <c:numRef>
              <c:f>TablaDatos!$C$239:$C$241</c:f>
              <c:numCache>
                <c:formatCode>General</c:formatCode>
                <c:ptCount val="3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127100930565501"/>
          <c:y val="7.81125771440732E-2"/>
          <c:w val="0.72716335003579102"/>
          <c:h val="0.857447967652692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394416607014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1212598425197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939441660701503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TablaDatos!$B$246:$B$249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TablaDatos!$C$246:$C$249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0.66666666666666696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681216"/>
        <c:axId val="82777216"/>
        <c:axId val="0"/>
      </c:bar3DChart>
      <c:catAx>
        <c:axId val="826812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2777216"/>
        <c:crosses val="autoZero"/>
        <c:auto val="1"/>
        <c:lblAlgn val="ctr"/>
        <c:lblOffset val="100"/>
        <c:noMultiLvlLbl val="0"/>
      </c:catAx>
      <c:valAx>
        <c:axId val="827772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681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86095989334501"/>
          <c:y val="3.4006853087421997E-2"/>
          <c:w val="0.76875244538046505"/>
          <c:h val="0.8568984446715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121259842519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TablaDatos!$B$254:$B$257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TablaDatos!$C$254:$C$257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0.66666666666666696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827520"/>
        <c:axId val="82829312"/>
        <c:axId val="0"/>
      </c:bar3DChart>
      <c:catAx>
        <c:axId val="828275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2829312"/>
        <c:crosses val="autoZero"/>
        <c:auto val="1"/>
        <c:lblAlgn val="ctr"/>
        <c:lblOffset val="100"/>
        <c:noMultiLvlLbl val="0"/>
      </c:catAx>
      <c:valAx>
        <c:axId val="828293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827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471152469578"/>
          <c:y val="4.8382847414343497E-2"/>
          <c:w val="0.703054115962777"/>
          <c:h val="0.84123175143647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2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2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TablaDatos!$B$262:$B$265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TablaDatos!$C$262:$C$265</c:f>
              <c:numCache>
                <c:formatCode>General</c:formatCode>
                <c:ptCount val="4"/>
                <c:pt idx="0">
                  <c:v>0</c:v>
                </c:pt>
                <c:pt idx="1">
                  <c:v>0.33333333333333298</c:v>
                </c:pt>
                <c:pt idx="2">
                  <c:v>0.66666666666666696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2766592"/>
        <c:axId val="72768128"/>
        <c:axId val="0"/>
      </c:bar3DChart>
      <c:catAx>
        <c:axId val="727665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2768128"/>
        <c:crosses val="autoZero"/>
        <c:auto val="1"/>
        <c:lblAlgn val="ctr"/>
        <c:lblOffset val="100"/>
        <c:noMultiLvlLbl val="0"/>
      </c:catAx>
      <c:valAx>
        <c:axId val="72768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2766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265297065139601"/>
          <c:y val="4.5680144711640801E-2"/>
          <c:w val="0.69396320687186797"/>
          <c:h val="0.873664183868907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E-2"/>
                  <c:y val="5.4056182166417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TablaDatos!$B$270:$B$273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TablaDatos!$C$270:$C$273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845696"/>
        <c:axId val="82847232"/>
        <c:axId val="0"/>
      </c:bar3DChart>
      <c:catAx>
        <c:axId val="8284569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2847232"/>
        <c:crosses val="autoZero"/>
        <c:auto val="1"/>
        <c:lblAlgn val="ctr"/>
        <c:lblOffset val="100"/>
        <c:noMultiLvlLbl val="0"/>
      </c:catAx>
      <c:valAx>
        <c:axId val="828472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845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530502010105"/>
          <c:y val="0.28108105690704799"/>
          <c:w val="0.66262334250875798"/>
          <c:h val="0.582390798385867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9.3846153846153801E-2"/>
                  <c:y val="-0.34054054054054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8487521515487401E-2"/>
                  <c:y val="-6.56014680101457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TablaDatos!$B$11:$B$12</c:f>
              <c:strCache>
                <c:ptCount val="2"/>
                <c:pt idx="0">
                  <c:v>Academia /IES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0.66666666666666696</c:v>
                </c:pt>
                <c:pt idx="1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885268432355001"/>
          <c:y val="4.0274739306235402E-2"/>
          <c:w val="0.81685440229062301"/>
          <c:h val="0.933123643328367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3030780243378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48489620615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0.33333333333333298</c:v>
                </c:pt>
                <c:pt idx="3">
                  <c:v>0.66666666666666696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411904"/>
        <c:axId val="82413440"/>
        <c:axId val="0"/>
      </c:bar3DChart>
      <c:catAx>
        <c:axId val="824119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2413440"/>
        <c:crosses val="autoZero"/>
        <c:auto val="1"/>
        <c:lblAlgn val="ctr"/>
        <c:lblOffset val="100"/>
        <c:noMultiLvlLbl val="0"/>
      </c:catAx>
      <c:valAx>
        <c:axId val="824134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411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01"/>
          <c:y val="0.17027027027027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TablaDatos!$B$25:$B$27</c:f>
              <c:strCache>
                <c:ptCount val="3"/>
                <c:pt idx="0">
                  <c:v>Coordinador de área</c:v>
                </c:pt>
                <c:pt idx="1">
                  <c:v>Jefatura</c:v>
                </c:pt>
                <c:pt idx="2">
                  <c:v>Director de área</c:v>
                </c:pt>
              </c:strCache>
            </c:strRef>
          </c:cat>
          <c:val>
            <c:numRef>
              <c:f>TablaDatos!$C$25:$C$27</c:f>
              <c:numCache>
                <c:formatCode>General</c:formatCode>
                <c:ptCount val="3"/>
                <c:pt idx="0">
                  <c:v>0.33333333333333298</c:v>
                </c:pt>
                <c:pt idx="1">
                  <c:v>0.33333333333333298</c:v>
                </c:pt>
                <c:pt idx="2">
                  <c:v>0.33333333333333298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174387974230499"/>
          <c:y val="6.45990636305597E-2"/>
          <c:w val="0.65032684323550505"/>
          <c:h val="0.754745264949989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03030780243378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16893342880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TablaDatos!$B$44:$B$47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TablaDatos!$C$44:$C$47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</c:v>
                </c:pt>
                <c:pt idx="2">
                  <c:v>0.33333333333333298</c:v>
                </c:pt>
                <c:pt idx="3">
                  <c:v>0.33333333333333298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745984"/>
        <c:axId val="82444672"/>
        <c:axId val="0"/>
      </c:bar3DChart>
      <c:catAx>
        <c:axId val="827459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2444672"/>
        <c:crosses val="autoZero"/>
        <c:auto val="1"/>
        <c:lblAlgn val="ctr"/>
        <c:lblOffset val="100"/>
        <c:noMultiLvlLbl val="0"/>
      </c:catAx>
      <c:valAx>
        <c:axId val="824446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745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TablaDatos!$B$52</c:f>
              <c:strCache>
                <c:ptCount val="1"/>
                <c:pt idx="0">
                  <c:v>Ya contamos con suficientes profesionistas en este ramo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1692319806178101"/>
                  <c:y val="-0.58648648648648705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TablaDatos!$B$52</c:f>
              <c:strCache>
                <c:ptCount val="1"/>
                <c:pt idx="0">
                  <c:v>Ya contamos con suficientes profesionistas en este ramo</c:v>
                </c:pt>
              </c:strCache>
            </c:strRef>
          </c:cat>
          <c:val>
            <c:numRef>
              <c:f>TablaDatos!$C$52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5234502505369"/>
          <c:y val="5.6490955522451598E-2"/>
          <c:w val="0.77774531138153202"/>
          <c:h val="0.88717769738242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303078024337899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7575805297065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TablaDatos!$B$56:$B$59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TablaDatos!$C$56:$C$59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0.66666666666666696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5759232"/>
        <c:axId val="35760768"/>
        <c:axId val="0"/>
      </c:bar3DChart>
      <c:catAx>
        <c:axId val="357592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5760768"/>
        <c:crosses val="autoZero"/>
        <c:auto val="1"/>
        <c:lblAlgn val="ctr"/>
        <c:lblOffset val="100"/>
        <c:noMultiLvlLbl val="0"/>
      </c:catAx>
      <c:valAx>
        <c:axId val="357607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5759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5234502505369"/>
          <c:y val="3.7572036603532699E-2"/>
          <c:w val="0.83047258410880398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939441660701499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1212598425197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3030780243378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E-2"/>
                  <c:y val="2.7029155139390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TablaDatos!$B$64:$B$67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TablaDatos!$C$64:$C$67</c:f>
              <c:numCache>
                <c:formatCode>General</c:formatCode>
                <c:ptCount val="4"/>
                <c:pt idx="0">
                  <c:v>0.66666666666666696</c:v>
                </c:pt>
                <c:pt idx="1">
                  <c:v>0.33333333333333298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4888704"/>
        <c:axId val="74890240"/>
        <c:axId val="0"/>
      </c:bar3DChart>
      <c:catAx>
        <c:axId val="748887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890240"/>
        <c:crosses val="autoZero"/>
        <c:auto val="1"/>
        <c:lblAlgn val="ctr"/>
        <c:lblOffset val="100"/>
        <c:noMultiLvlLbl val="0"/>
      </c:catAx>
      <c:valAx>
        <c:axId val="748902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4888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38461538461499"/>
          <c:y val="0.21621621621621601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1"/>
              <c:layout>
                <c:manualLayout>
                  <c:x val="3.6923076923076899E-2"/>
                  <c:y val="-0.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TablaDatos!$B$92:$B$93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TablaDatos!$C$92:$C$93</c:f>
              <c:numCache>
                <c:formatCode>General</c:formatCode>
                <c:ptCount val="2"/>
                <c:pt idx="0">
                  <c:v>0.33333333333333298</c:v>
                </c:pt>
                <c:pt idx="1">
                  <c:v>0.66666666666666696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27/04/2016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438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726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 en Ciencia de Materiales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357534" y="2204864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369658" y="3789040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 </a:t>
              </a: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corto o mediano plazo en esta empresa/Institución?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523221"/>
              </p:ext>
            </p:extLst>
          </p:nvPr>
        </p:nvGraphicFramePr>
        <p:xfrm>
          <a:off x="927100" y="176279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66.7%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965951"/>
              </p:ext>
            </p:extLst>
          </p:nvPr>
        </p:nvGraphicFramePr>
        <p:xfrm>
          <a:off x="475804" y="165639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95536" y="943981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257958"/>
              </p:ext>
            </p:extLst>
          </p:nvPr>
        </p:nvGraphicFramePr>
        <p:xfrm>
          <a:off x="1007492" y="158885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404522"/>
              </p:ext>
            </p:extLst>
          </p:nvPr>
        </p:nvGraphicFramePr>
        <p:xfrm>
          <a:off x="927100" y="166881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consideraría o ha considerado cada uno de los siguientes criterios al momento de contratar a un egresado del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716495"/>
              </p:ext>
            </p:extLst>
          </p:nvPr>
        </p:nvGraphicFramePr>
        <p:xfrm>
          <a:off x="457199" y="2420888"/>
          <a:ext cx="8229599" cy="2448268"/>
        </p:xfrm>
        <a:graphic>
          <a:graphicData uri="http://schemas.openxmlformats.org/drawingml/2006/table">
            <a:tbl>
              <a:tblPr/>
              <a:tblGrid>
                <a:gridCol w="2282310"/>
                <a:gridCol w="1367575"/>
                <a:gridCol w="1280025"/>
                <a:gridCol w="1295121"/>
                <a:gridCol w="1280025"/>
                <a:gridCol w="724543"/>
              </a:tblGrid>
              <a:tr h="4274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063" marR="9063" marT="90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933189"/>
              </p:ext>
            </p:extLst>
          </p:nvPr>
        </p:nvGraphicFramePr>
        <p:xfrm>
          <a:off x="457199" y="2060848"/>
          <a:ext cx="8229600" cy="3168354"/>
        </p:xfrm>
        <a:graphic>
          <a:graphicData uri="http://schemas.openxmlformats.org/drawingml/2006/table">
            <a:tbl>
              <a:tblPr/>
              <a:tblGrid>
                <a:gridCol w="2662589"/>
                <a:gridCol w="1308196"/>
                <a:gridCol w="1152128"/>
                <a:gridCol w="1224136"/>
                <a:gridCol w="1080120"/>
                <a:gridCol w="802431"/>
              </a:tblGrid>
              <a:tr h="61958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1" marR="7261" marT="726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521844"/>
              </p:ext>
            </p:extLst>
          </p:nvPr>
        </p:nvGraphicFramePr>
        <p:xfrm>
          <a:off x="574675" y="155679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740457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20563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75480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18660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89040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un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63549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43353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79252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2432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181259"/>
              </p:ext>
            </p:extLst>
          </p:nvPr>
        </p:nvGraphicFramePr>
        <p:xfrm>
          <a:off x="467544" y="159696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del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Ciencia de Materiales”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585342"/>
              </p:ext>
            </p:extLst>
          </p:nvPr>
        </p:nvGraphicFramePr>
        <p:xfrm>
          <a:off x="516731" y="166428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55779"/>
              </p:ext>
            </p:extLst>
          </p:nvPr>
        </p:nvGraphicFramePr>
        <p:xfrm>
          <a:off x="395536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5863" y="1003645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0582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26289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58924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7.3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9710" y="390224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099710" y="433404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Ciencia de Materiales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112963"/>
              </p:ext>
            </p:extLst>
          </p:nvPr>
        </p:nvGraphicFramePr>
        <p:xfrm>
          <a:off x="1151731" y="141993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835696" y="2062435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761497" y="1846411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475656" y="3432820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765031" y="304317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477244" y="4346451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765031" y="444487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4208" y="4377698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4208" y="2906291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475656" y="2470720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765031" y="253580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475656" y="2947920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765031" y="396272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4208" y="2422475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3842395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475656" y="3857952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765031" y="35074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4208" y="3410347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477244" y="4850507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765031" y="49235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5350" y="4875257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477244" y="5786611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765031" y="588503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444208" y="5817858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765031" y="540288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44208" y="5282555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475656" y="5298112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477244" y="6290667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765031" y="63636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445350" y="6315417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¿Y cómo evaluaría las siguientes habilidades específicas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994476"/>
              </p:ext>
            </p:extLst>
          </p:nvPr>
        </p:nvGraphicFramePr>
        <p:xfrm>
          <a:off x="1403648" y="2344826"/>
          <a:ext cx="6480720" cy="3819525"/>
        </p:xfrm>
        <a:graphic>
          <a:graphicData uri="http://schemas.openxmlformats.org/drawingml/2006/table">
            <a:tbl>
              <a:tblPr/>
              <a:tblGrid>
                <a:gridCol w="4772927"/>
                <a:gridCol w="1707793"/>
              </a:tblGrid>
              <a:tr h="8286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Enseña propiedades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Mide propiedades de un material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Elabora reportes publica resultados (artículos)  de investigación en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Selecciona un material para una aplicación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Procesa y modifica propiedades de un material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Modela o predice comportamiento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Patenta nuevos procesos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Diseña el control de calidad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Plantea proyectos de desarrollo de nuevos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Desarrolla nuevos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836712"/>
            <a:ext cx="8893175" cy="1568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043380"/>
              </p:ext>
            </p:extLst>
          </p:nvPr>
        </p:nvGraphicFramePr>
        <p:xfrm>
          <a:off x="1619672" y="2636912"/>
          <a:ext cx="5911552" cy="2639318"/>
        </p:xfrm>
        <a:graphic>
          <a:graphicData uri="http://schemas.openxmlformats.org/drawingml/2006/table">
            <a:tbl>
              <a:tblPr/>
              <a:tblGrid>
                <a:gridCol w="4091560"/>
                <a:gridCol w="1819992"/>
              </a:tblGrid>
              <a:tr h="64199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328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Propiedades mecánicas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Estructura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Propiedades electrónicas de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7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Caracterización de materiales (SEM, XRD, RBS, IR, Raman, etc.)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/>
                        </a:rPr>
                        <a:t>Otras propiedades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907801"/>
              </p:ext>
            </p:extLst>
          </p:nvPr>
        </p:nvGraphicFramePr>
        <p:xfrm>
          <a:off x="516570" y="145272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7528635"/>
              </p:ext>
            </p:extLst>
          </p:nvPr>
        </p:nvGraphicFramePr>
        <p:xfrm>
          <a:off x="480566" y="155679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225110"/>
              </p:ext>
            </p:extLst>
          </p:nvPr>
        </p:nvGraphicFramePr>
        <p:xfrm>
          <a:off x="1187624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79"/>
            <a:ext cx="7559675" cy="452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del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Doctorado en Ciencia de Materiales</a:t>
            </a:r>
            <a:r>
              <a:rPr lang="es-ES_tradnl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Guadalajara?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113977"/>
              </p:ext>
            </p:extLst>
          </p:nvPr>
        </p:nvGraphicFramePr>
        <p:xfrm>
          <a:off x="1187624" y="1469964"/>
          <a:ext cx="6912768" cy="483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0569832"/>
              </p:ext>
            </p:extLst>
          </p:nvPr>
        </p:nvGraphicFramePr>
        <p:xfrm>
          <a:off x="1115616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863379"/>
              </p:ext>
            </p:extLst>
          </p:nvPr>
        </p:nvGraphicFramePr>
        <p:xfrm>
          <a:off x="989806" y="163138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937673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15 al 16 de febrero de 2016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lnSpc>
                          <a:spcPct val="100000"/>
                        </a:lnSpc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del </a:t>
                      </a:r>
                      <a:r>
                        <a:rPr lang="es-MX" sz="1600" b="1" i="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cs typeface="Helvetica"/>
                        </a:rPr>
                        <a:t>Doctorado en Ciencia de Materiales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949950"/>
            <a:ext cx="6192838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8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53317" y="16821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7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66.7%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151404" y="2874090"/>
            <a:ext cx="88036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100.0%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46174" y="27616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13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4513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 de Materiales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90497" y="6093415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068093"/>
              </p:ext>
            </p:extLst>
          </p:nvPr>
        </p:nvGraphicFramePr>
        <p:xfrm>
          <a:off x="1115616" y="2132856"/>
          <a:ext cx="727280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180512"/>
              </p:ext>
            </p:extLst>
          </p:nvPr>
        </p:nvGraphicFramePr>
        <p:xfrm>
          <a:off x="1259631" y="1484784"/>
          <a:ext cx="7527717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6848013"/>
              </p:ext>
            </p:extLst>
          </p:nvPr>
        </p:nvGraphicFramePr>
        <p:xfrm>
          <a:off x="1208336" y="144933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2984217"/>
              </p:ext>
            </p:extLst>
          </p:nvPr>
        </p:nvGraphicFramePr>
        <p:xfrm>
          <a:off x="497516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13651</TotalTime>
  <Words>1631</Words>
  <Application>Microsoft Office PowerPoint</Application>
  <PresentationFormat>Presentación en pantalla (4:3)</PresentationFormat>
  <Paragraphs>384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GPE GLEZ</cp:lastModifiedBy>
  <cp:revision>846</cp:revision>
  <cp:lastPrinted>2013-07-09T20:28:01Z</cp:lastPrinted>
  <dcterms:created xsi:type="dcterms:W3CDTF">1601-01-01T00:00:00Z</dcterms:created>
  <dcterms:modified xsi:type="dcterms:W3CDTF">2016-04-27T22:34:34Z</dcterms:modified>
</cp:coreProperties>
</file>