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8"/>
  </p:notes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505" r:id="rId11"/>
    <p:sldId id="506" r:id="rId12"/>
    <p:sldId id="408" r:id="rId13"/>
    <p:sldId id="459" r:id="rId14"/>
    <p:sldId id="460" r:id="rId15"/>
    <p:sldId id="491" r:id="rId16"/>
    <p:sldId id="461" r:id="rId17"/>
    <p:sldId id="462" r:id="rId18"/>
    <p:sldId id="463" r:id="rId19"/>
    <p:sldId id="464" r:id="rId20"/>
    <p:sldId id="467" r:id="rId21"/>
    <p:sldId id="499" r:id="rId22"/>
    <p:sldId id="500" r:id="rId23"/>
    <p:sldId id="472" r:id="rId24"/>
    <p:sldId id="468" r:id="rId25"/>
    <p:sldId id="473" r:id="rId26"/>
    <p:sldId id="474" r:id="rId27"/>
    <p:sldId id="475" r:id="rId28"/>
    <p:sldId id="477" r:id="rId29"/>
    <p:sldId id="497" r:id="rId30"/>
    <p:sldId id="478" r:id="rId31"/>
    <p:sldId id="479" r:id="rId32"/>
    <p:sldId id="493" r:id="rId33"/>
    <p:sldId id="494" r:id="rId34"/>
    <p:sldId id="496" r:id="rId35"/>
    <p:sldId id="481" r:id="rId36"/>
    <p:sldId id="484" r:id="rId37"/>
    <p:sldId id="501" r:id="rId38"/>
    <p:sldId id="502" r:id="rId39"/>
    <p:sldId id="503" r:id="rId40"/>
    <p:sldId id="508" r:id="rId41"/>
    <p:sldId id="504" r:id="rId42"/>
    <p:sldId id="495" r:id="rId43"/>
    <p:sldId id="487" r:id="rId44"/>
    <p:sldId id="489" r:id="rId45"/>
    <p:sldId id="490" r:id="rId46"/>
    <p:sldId id="369" r:id="rId47"/>
  </p:sldIdLst>
  <p:sldSz cx="9144000" cy="6858000" type="screen4x3"/>
  <p:notesSz cx="7010400" cy="92964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FFC9C9"/>
    <a:srgbClr val="AC0000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\33_ESPECIALIDAD_EN_PERIODONCIA\33_GR&#193;FICAS_EG_EP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TablaDatos!$B$431:$B$432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TablaDatos!$C$431:$C$432</c:f>
              <c:numCache>
                <c:formatCode>General</c:formatCode>
                <c:ptCount val="2"/>
                <c:pt idx="0">
                  <c:v>0.43243243243243201</c:v>
                </c:pt>
                <c:pt idx="1">
                  <c:v>0.56756756756756699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1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8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02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TablaDatos!$B$200:$B$203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TablaDatos!$C$200:$C$203</c:f>
              <c:numCache>
                <c:formatCode>General</c:formatCode>
                <c:ptCount val="4"/>
                <c:pt idx="0">
                  <c:v>0.97297297297297303</c:v>
                </c:pt>
                <c:pt idx="1">
                  <c:v>2.7027027027027001E-2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202368"/>
        <c:axId val="118059520"/>
        <c:axId val="0"/>
      </c:bar3DChart>
      <c:catAx>
        <c:axId val="1182023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059520"/>
        <c:crosses val="autoZero"/>
        <c:auto val="1"/>
        <c:lblAlgn val="ctr"/>
        <c:lblOffset val="100"/>
        <c:noMultiLvlLbl val="0"/>
      </c:catAx>
      <c:valAx>
        <c:axId val="118059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202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167982969461003E-2"/>
                  <c:y val="3.314107642547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TablaDatos!$B$208:$B$211</c:f>
              <c:strCache>
                <c:ptCount val="4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responsabilidades</c:v>
                </c:pt>
                <c:pt idx="3">
                  <c:v>Incremento en nivel jerárquico</c:v>
                </c:pt>
              </c:strCache>
            </c:strRef>
          </c:cat>
          <c:val>
            <c:numRef>
              <c:f>TablaDatos!$C$208:$C$211</c:f>
              <c:numCache>
                <c:formatCode>General</c:formatCode>
                <c:ptCount val="4"/>
                <c:pt idx="0">
                  <c:v>0.70270270270270296</c:v>
                </c:pt>
                <c:pt idx="1">
                  <c:v>0.135135135135135</c:v>
                </c:pt>
                <c:pt idx="2">
                  <c:v>0.135135135135135</c:v>
                </c:pt>
                <c:pt idx="3">
                  <c:v>2.7027027027027001E-2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205952"/>
        <c:axId val="118061824"/>
        <c:axId val="0"/>
      </c:bar3DChart>
      <c:catAx>
        <c:axId val="1182059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061824"/>
        <c:crosses val="autoZero"/>
        <c:auto val="1"/>
        <c:lblAlgn val="ctr"/>
        <c:lblOffset val="100"/>
        <c:noMultiLvlLbl val="0"/>
      </c:catAx>
      <c:valAx>
        <c:axId val="1180618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205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Lbl>
              <c:idx val="0"/>
              <c:layout>
                <c:manualLayout>
                  <c:x val="-4.6153846153847303E-3"/>
                  <c:y val="6.4864864864864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4.6153846153846202E-3"/>
                  <c:y val="1.6216216216216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6.4615384615384602E-2"/>
                  <c:y val="-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TablaDatos!$B$221:$B$223</c:f>
              <c:strCache>
                <c:ptCount val="3"/>
                <c:pt idx="0">
                  <c:v>Trabajador independiente</c:v>
                </c:pt>
                <c:pt idx="1">
                  <c:v>Academia - IES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TablaDatos!$C$221:$C$223</c:f>
              <c:numCache>
                <c:formatCode>General</c:formatCode>
                <c:ptCount val="3"/>
                <c:pt idx="0">
                  <c:v>0.56756756756756699</c:v>
                </c:pt>
                <c:pt idx="1">
                  <c:v>0.24324324324324301</c:v>
                </c:pt>
                <c:pt idx="2">
                  <c:v>0.18918918918918901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TablaDatos!$B$228:$B$231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TablaDatos!$C$228:$C$231</c:f>
              <c:numCache>
                <c:formatCode>General</c:formatCode>
                <c:ptCount val="4"/>
                <c:pt idx="0">
                  <c:v>0.125</c:v>
                </c:pt>
                <c:pt idx="1">
                  <c:v>6.25E-2</c:v>
                </c:pt>
                <c:pt idx="2">
                  <c:v>0.125</c:v>
                </c:pt>
                <c:pt idx="3">
                  <c:v>0.6875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607360"/>
        <c:axId val="118459200"/>
        <c:axId val="0"/>
      </c:bar3DChart>
      <c:catAx>
        <c:axId val="1186073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459200"/>
        <c:crosses val="autoZero"/>
        <c:auto val="1"/>
        <c:lblAlgn val="ctr"/>
        <c:lblOffset val="100"/>
        <c:noMultiLvlLbl val="0"/>
      </c:catAx>
      <c:valAx>
        <c:axId val="1184592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607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TablaDatos!$B$236:$B$247</c:f>
              <c:strCache>
                <c:ptCount val="12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$10,001 a $12,000</c:v>
                </c:pt>
                <c:pt idx="5">
                  <c:v>De $12,001 a $15,000</c:v>
                </c:pt>
                <c:pt idx="6">
                  <c:v>De $15,001 a $20,000</c:v>
                </c:pt>
                <c:pt idx="7">
                  <c:v>De $20,001 a $25,000</c:v>
                </c:pt>
                <c:pt idx="8">
                  <c:v>De $25,001 a $30,000</c:v>
                </c:pt>
                <c:pt idx="9">
                  <c:v>De $30,001 a $40,000</c:v>
                </c:pt>
                <c:pt idx="10">
                  <c:v>Más de $40,000</c:v>
                </c:pt>
                <c:pt idx="11">
                  <c:v>No contestó</c:v>
                </c:pt>
              </c:strCache>
            </c:strRef>
          </c:cat>
          <c:val>
            <c:numRef>
              <c:f>TablaDatos!$C$236:$C$247</c:f>
              <c:numCache>
                <c:formatCode>General</c:formatCode>
                <c:ptCount val="12"/>
                <c:pt idx="0">
                  <c:v>8.1081081081081099E-2</c:v>
                </c:pt>
                <c:pt idx="1">
                  <c:v>5.4054054054054099E-2</c:v>
                </c:pt>
                <c:pt idx="2">
                  <c:v>5.4054054054054099E-2</c:v>
                </c:pt>
                <c:pt idx="3">
                  <c:v>0.108108108108108</c:v>
                </c:pt>
                <c:pt idx="4">
                  <c:v>2.7027027027027001E-2</c:v>
                </c:pt>
                <c:pt idx="5">
                  <c:v>0.108108108108108</c:v>
                </c:pt>
                <c:pt idx="6">
                  <c:v>2.7027027027027001E-2</c:v>
                </c:pt>
                <c:pt idx="7">
                  <c:v>0.135135135135135</c:v>
                </c:pt>
                <c:pt idx="8">
                  <c:v>0.135135135135135</c:v>
                </c:pt>
                <c:pt idx="9">
                  <c:v>2.7027027027027001E-2</c:v>
                </c:pt>
                <c:pt idx="10">
                  <c:v>8.1081081081081099E-2</c:v>
                </c:pt>
                <c:pt idx="11">
                  <c:v>0.162162162162162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797824"/>
        <c:axId val="118461504"/>
        <c:axId val="0"/>
      </c:bar3DChart>
      <c:catAx>
        <c:axId val="1187978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118461504"/>
        <c:crosses val="autoZero"/>
        <c:auto val="1"/>
        <c:lblAlgn val="ctr"/>
        <c:lblOffset val="100"/>
        <c:noMultiLvlLbl val="0"/>
      </c:catAx>
      <c:valAx>
        <c:axId val="118461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797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7143879741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197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TablaDatos!$B$326:$B$329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TablaDatos!$C$326:$C$329</c:f>
              <c:numCache>
                <c:formatCode>General</c:formatCode>
                <c:ptCount val="4"/>
                <c:pt idx="0">
                  <c:v>0.97297297297297303</c:v>
                </c:pt>
                <c:pt idx="1">
                  <c:v>2.7027027027027001E-2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799872"/>
        <c:axId val="118463808"/>
        <c:axId val="0"/>
      </c:bar3DChart>
      <c:catAx>
        <c:axId val="1187998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463808"/>
        <c:crosses val="autoZero"/>
        <c:auto val="1"/>
        <c:lblAlgn val="ctr"/>
        <c:lblOffset val="100"/>
        <c:noMultiLvlLbl val="0"/>
      </c:catAx>
      <c:valAx>
        <c:axId val="118463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799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197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TablaDatos!$B$285:$B$288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TablaDatos!$C$285:$C$288</c:f>
              <c:numCache>
                <c:formatCode>General</c:formatCode>
                <c:ptCount val="4"/>
                <c:pt idx="0">
                  <c:v>0.83783783783783805</c:v>
                </c:pt>
                <c:pt idx="1">
                  <c:v>0.135135135135135</c:v>
                </c:pt>
                <c:pt idx="2">
                  <c:v>2.7027027027027001E-2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949376"/>
        <c:axId val="118884032"/>
        <c:axId val="0"/>
      </c:bar3DChart>
      <c:catAx>
        <c:axId val="1189493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884032"/>
        <c:crosses val="autoZero"/>
        <c:auto val="1"/>
        <c:lblAlgn val="ctr"/>
        <c:lblOffset val="100"/>
        <c:noMultiLvlLbl val="0"/>
      </c:catAx>
      <c:valAx>
        <c:axId val="1188840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949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TablaDatos!$B$293:$B$301</c:f>
              <c:strCache>
                <c:ptCount val="9"/>
                <c:pt idx="0">
                  <c:v>Investigación</c:v>
                </c:pt>
                <c:pt idx="1">
                  <c:v>Implantes</c:v>
                </c:pt>
                <c:pt idx="2">
                  <c:v>Cirugía mucogingival</c:v>
                </c:pt>
                <c:pt idx="3">
                  <c:v>Cirugía regenerativa</c:v>
                </c:pt>
                <c:pt idx="4">
                  <c:v>Actitudes emprendedoras</c:v>
                </c:pt>
                <c:pt idx="5">
                  <c:v>Diagnóstico periodontal</c:v>
                </c:pt>
                <c:pt idx="6">
                  <c:v>Comunicación</c:v>
                </c:pt>
                <c:pt idx="7">
                  <c:v>Trabajo en equipo interdisciplinario</c:v>
                </c:pt>
                <c:pt idx="8">
                  <c:v>Solución de problemas</c:v>
                </c:pt>
              </c:strCache>
            </c:strRef>
          </c:cat>
          <c:val>
            <c:numRef>
              <c:f>TablaDatos!$C$293:$C$301</c:f>
              <c:numCache>
                <c:formatCode>General</c:formatCode>
                <c:ptCount val="9"/>
                <c:pt idx="0">
                  <c:v>0.35135135135135098</c:v>
                </c:pt>
                <c:pt idx="1">
                  <c:v>0.27027027027027001</c:v>
                </c:pt>
                <c:pt idx="2">
                  <c:v>0.108108108108108</c:v>
                </c:pt>
                <c:pt idx="3">
                  <c:v>8.1081081081081099E-2</c:v>
                </c:pt>
                <c:pt idx="4">
                  <c:v>5.4054054054054099E-2</c:v>
                </c:pt>
                <c:pt idx="5">
                  <c:v>5.4054054054054099E-2</c:v>
                </c:pt>
                <c:pt idx="6">
                  <c:v>2.7027027027027001E-2</c:v>
                </c:pt>
                <c:pt idx="7">
                  <c:v>2.7027027027027001E-2</c:v>
                </c:pt>
                <c:pt idx="8">
                  <c:v>2.7027027027027001E-2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951424"/>
        <c:axId val="118886336"/>
        <c:axId val="0"/>
      </c:bar3DChart>
      <c:catAx>
        <c:axId val="1189514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118886336"/>
        <c:crosses val="autoZero"/>
        <c:auto val="1"/>
        <c:lblAlgn val="ctr"/>
        <c:lblOffset val="100"/>
        <c:noMultiLvlLbl val="0"/>
      </c:catAx>
      <c:valAx>
        <c:axId val="1188863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951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6363493199713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TablaDatos!$B$306:$B$317</c:f>
              <c:strCache>
                <c:ptCount val="12"/>
                <c:pt idx="0">
                  <c:v>Implantes</c:v>
                </c:pt>
                <c:pt idx="1">
                  <c:v>Cirugía mucogingival</c:v>
                </c:pt>
                <c:pt idx="2">
                  <c:v>Comunicación</c:v>
                </c:pt>
                <c:pt idx="3">
                  <c:v>Actitudes emprendedoras</c:v>
                </c:pt>
                <c:pt idx="4">
                  <c:v>Patogenia de la enfermedad periodontal</c:v>
                </c:pt>
                <c:pt idx="5">
                  <c:v>Investigación</c:v>
                </c:pt>
                <c:pt idx="6">
                  <c:v>Trabajo en equipo interdisciplinario</c:v>
                </c:pt>
                <c:pt idx="7">
                  <c:v>Solución de problemas</c:v>
                </c:pt>
                <c:pt idx="8">
                  <c:v>Manejo de instrumental y equipos</c:v>
                </c:pt>
                <c:pt idx="9">
                  <c:v>Diagnóstico periodontal</c:v>
                </c:pt>
                <c:pt idx="10">
                  <c:v>Cirugía regenerativa</c:v>
                </c:pt>
                <c:pt idx="11">
                  <c:v>Ninguna</c:v>
                </c:pt>
              </c:strCache>
            </c:strRef>
          </c:cat>
          <c:val>
            <c:numRef>
              <c:f>TablaDatos!$C$306:$C$317</c:f>
              <c:numCache>
                <c:formatCode>General</c:formatCode>
                <c:ptCount val="12"/>
                <c:pt idx="0">
                  <c:v>0.35135135135135098</c:v>
                </c:pt>
                <c:pt idx="1">
                  <c:v>0.21621621621621601</c:v>
                </c:pt>
                <c:pt idx="2">
                  <c:v>8.1081081081081099E-2</c:v>
                </c:pt>
                <c:pt idx="3">
                  <c:v>8.1081081081081099E-2</c:v>
                </c:pt>
                <c:pt idx="4">
                  <c:v>8.1081081081081099E-2</c:v>
                </c:pt>
                <c:pt idx="5">
                  <c:v>2.7027027027027001E-2</c:v>
                </c:pt>
                <c:pt idx="6">
                  <c:v>2.7027027027027001E-2</c:v>
                </c:pt>
                <c:pt idx="7">
                  <c:v>2.7027027027027001E-2</c:v>
                </c:pt>
                <c:pt idx="8">
                  <c:v>2.7027027027027001E-2</c:v>
                </c:pt>
                <c:pt idx="9">
                  <c:v>2.7027027027027001E-2</c:v>
                </c:pt>
                <c:pt idx="10">
                  <c:v>2.7027027027027001E-2</c:v>
                </c:pt>
                <c:pt idx="11">
                  <c:v>2.7027027027027001E-2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9318016"/>
        <c:axId val="118888640"/>
        <c:axId val="0"/>
      </c:bar3DChart>
      <c:catAx>
        <c:axId val="1193180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118888640"/>
        <c:crosses val="autoZero"/>
        <c:auto val="1"/>
        <c:lblAlgn val="ctr"/>
        <c:lblOffset val="100"/>
        <c:noMultiLvlLbl val="0"/>
      </c:catAx>
      <c:valAx>
        <c:axId val="118888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9318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TablaDatos!$B$322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TablaDatos!$C$322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1818181818181799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1212598425197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121259842519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12125984251980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12125984251970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Mejorar mi trayectoria profesional - currículum</c:v>
                </c:pt>
                <c:pt idx="2">
                  <c:v>Gusto por el posgrado</c:v>
                </c:pt>
                <c:pt idx="3">
                  <c:v>Mejorar en el ámbito laboral  (sueldo- puesto)</c:v>
                </c:pt>
                <c:pt idx="4">
                  <c:v>Actualizar mis conocimientos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0.32432432432432401</c:v>
                </c:pt>
                <c:pt idx="1">
                  <c:v>0.27027027027027001</c:v>
                </c:pt>
                <c:pt idx="2">
                  <c:v>0.21621621621621601</c:v>
                </c:pt>
                <c:pt idx="3">
                  <c:v>0.162162162162162</c:v>
                </c:pt>
                <c:pt idx="4">
                  <c:v>2.7027027027027001E-2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90002944"/>
        <c:axId val="67918592"/>
        <c:axId val="0"/>
      </c:bar3DChart>
      <c:catAx>
        <c:axId val="900029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67918592"/>
        <c:crosses val="autoZero"/>
        <c:auto val="1"/>
        <c:lblAlgn val="ctr"/>
        <c:lblOffset val="100"/>
        <c:noMultiLvlLbl val="0"/>
      </c:catAx>
      <c:valAx>
        <c:axId val="679185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90002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5110329621495101E-3"/>
                  <c:y val="-4.74840402348456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6.7834343192636698E-3"/>
                  <c:y val="6.78341651497411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TablaDatos!$B$334:$B$335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TablaDatos!$C$334:$C$335</c:f>
              <c:numCache>
                <c:formatCode>General</c:formatCode>
                <c:ptCount val="2"/>
                <c:pt idx="0">
                  <c:v>0.45945945945945899</c:v>
                </c:pt>
                <c:pt idx="1">
                  <c:v>0.54054054054054101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"/>
            <c:spPr>
              <a:solidFill>
                <a:srgbClr val="FF0000"/>
              </a:solidFill>
            </c:spPr>
          </c:dPt>
          <c:dPt>
            <c:idx val="1"/>
            <c:bubble3D val="0"/>
            <c:explosion val="14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3.3846153846153901E-2"/>
                  <c:y val="6.4864864864864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4615384615384601E-2"/>
                  <c:y val="-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TablaDatos!$B$340:$B$341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TablaDatos!$C$340:$C$341</c:f>
              <c:numCache>
                <c:formatCode>General</c:formatCode>
                <c:ptCount val="2"/>
                <c:pt idx="0">
                  <c:v>0.75675675675675702</c:v>
                </c:pt>
                <c:pt idx="1">
                  <c:v>0.24324324324324301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4.6153846153847303E-3"/>
                  <c:y val="-4.86486486486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2"/>
                  <c:y val="7.02702702702702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TablaDatos!$B$346:$B$347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TablaDatos!$C$346:$C$347</c:f>
              <c:numCache>
                <c:formatCode>General</c:formatCode>
                <c:ptCount val="2"/>
                <c:pt idx="0">
                  <c:v>0.27027027027027001</c:v>
                </c:pt>
                <c:pt idx="1">
                  <c:v>0.72972972972973005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14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15384615384616E-2"/>
                  <c:y val="8.3783783783783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9.2307692307692299E-3"/>
                  <c:y val="-6.7567567567567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TablaDatos!$B$366:$B$367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TablaDatos!$C$366:$C$367</c:f>
              <c:numCache>
                <c:formatCode>General</c:formatCode>
                <c:ptCount val="2"/>
                <c:pt idx="0">
                  <c:v>0.59459459459459496</c:v>
                </c:pt>
                <c:pt idx="1">
                  <c:v>0.40540540540540498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3.2307692307692301E-2"/>
                  <c:y val="8.91891891891893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0769230769230799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TablaDatos!$B$385:$B$386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TablaDatos!$C$385:$C$386</c:f>
              <c:numCache>
                <c:formatCode>General</c:formatCode>
                <c:ptCount val="2"/>
                <c:pt idx="0">
                  <c:v>0.64864864864864902</c:v>
                </c:pt>
                <c:pt idx="1">
                  <c:v>0.35135135135135098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6.3959346397408801E-2"/>
                  <c:y val="0.108639190474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1538461538461499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TablaDatos!$B$391:$B$392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TablaDatos!$C$391:$C$392</c:f>
              <c:numCache>
                <c:formatCode>General</c:formatCode>
                <c:ptCount val="2"/>
                <c:pt idx="0">
                  <c:v>0.61538461538461497</c:v>
                </c:pt>
                <c:pt idx="1">
                  <c:v>0.38461538461538503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TablaDatos!$B$414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TablaDatos!$C$414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TablaDatos!$B$20:$B$26</c:f>
              <c:strCache>
                <c:ptCount val="7"/>
                <c:pt idx="0">
                  <c:v>Por su prestigio</c:v>
                </c:pt>
                <c:pt idx="1">
                  <c:v>Porque es mi alma máter</c:v>
                </c:pt>
                <c:pt idx="2">
                  <c:v>Por el programa de estudios</c:v>
                </c:pt>
                <c:pt idx="3">
                  <c:v>Por la calidad académica</c:v>
                </c:pt>
                <c:pt idx="4">
                  <c:v>Ubicación</c:v>
                </c:pt>
                <c:pt idx="5">
                  <c:v>Por el costo</c:v>
                </c:pt>
                <c:pt idx="6">
                  <c:v>Por opción a beca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0.32432432432432401</c:v>
                </c:pt>
                <c:pt idx="1">
                  <c:v>0.21621621621621601</c:v>
                </c:pt>
                <c:pt idx="2">
                  <c:v>0.18918918918918901</c:v>
                </c:pt>
                <c:pt idx="3">
                  <c:v>0.162162162162162</c:v>
                </c:pt>
                <c:pt idx="4">
                  <c:v>5.4054054054054099E-2</c:v>
                </c:pt>
                <c:pt idx="5">
                  <c:v>2.7027027027027001E-2</c:v>
                </c:pt>
                <c:pt idx="6">
                  <c:v>2.7027027027027001E-2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90088960"/>
        <c:axId val="85335360"/>
        <c:axId val="0"/>
      </c:bar3DChart>
      <c:catAx>
        <c:axId val="900889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5335360"/>
        <c:crosses val="autoZero"/>
        <c:auto val="1"/>
        <c:lblAlgn val="ctr"/>
        <c:lblOffset val="100"/>
        <c:noMultiLvlLbl val="0"/>
      </c:catAx>
      <c:valAx>
        <c:axId val="85335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90088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19"/>
          <c:dPt>
            <c:idx val="0"/>
            <c:bubble3D val="0"/>
            <c:explosion val="6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9.6923076923076903E-2"/>
                  <c:y val="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6.3076923076923003E-2"/>
                  <c:y val="-4.32434560544796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2"/>
                  <c:y val="-1.89189189189188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TablaDatos!$B$31:$B$33</c:f>
              <c:strCache>
                <c:ptCount val="3"/>
                <c:pt idx="0">
                  <c:v>Sí</c:v>
                </c:pt>
                <c:pt idx="1">
                  <c:v>Sólo tengo el grado pero no el título</c:v>
                </c:pt>
                <c:pt idx="2">
                  <c:v>No</c:v>
                </c:pt>
              </c:strCache>
            </c:strRef>
          </c:cat>
          <c:val>
            <c:numRef>
              <c:f>TablaDatos!$C$31:$C$33</c:f>
              <c:numCache>
                <c:formatCode>General</c:formatCode>
                <c:ptCount val="3"/>
                <c:pt idx="0">
                  <c:v>0.83783783783783805</c:v>
                </c:pt>
                <c:pt idx="1">
                  <c:v>0.135135135135135</c:v>
                </c:pt>
                <c:pt idx="2">
                  <c:v>2.7027027027027001E-2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1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2"/>
              <c:layout>
                <c:manualLayout>
                  <c:x val="4.6153846153846198E-2"/>
                  <c:y val="-3.2432432432432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TablaDatos!$B$38:$B$40</c:f>
              <c:strCache>
                <c:ptCount val="3"/>
                <c:pt idx="0">
                  <c:v>No he realizado / terminado la tesis</c:v>
                </c:pt>
                <c:pt idx="1">
                  <c:v>Trámite en proceso</c:v>
                </c:pt>
                <c:pt idx="2">
                  <c:v>Falta de dinero</c:v>
                </c:pt>
              </c:strCache>
            </c:strRef>
          </c:cat>
          <c:val>
            <c:numRef>
              <c:f>TablaDatos!$C$38:$C$40</c:f>
              <c:numCache>
                <c:formatCode>General</c:formatCode>
                <c:ptCount val="3"/>
                <c:pt idx="0">
                  <c:v>0.5</c:v>
                </c:pt>
                <c:pt idx="1">
                  <c:v>0.33333333333333298</c:v>
                </c:pt>
                <c:pt idx="2">
                  <c:v>0.16666666666666699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7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4.6153846153846302E-2"/>
                  <c:y val="9.45945945945946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1.8461538461538501E-2"/>
                  <c:y val="-5.6756756756756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9230769230769203E-2"/>
                  <c:y val="-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TablaDatos!$B$45:$B$47</c:f>
              <c:strCache>
                <c:ptCount val="3"/>
                <c:pt idx="0">
                  <c:v>Menos de seis meses</c:v>
                </c:pt>
                <c:pt idx="1">
                  <c:v>De 6 a 12 meses</c:v>
                </c:pt>
                <c:pt idx="2">
                  <c:v>De 13 a 18 meses</c:v>
                </c:pt>
              </c:strCache>
            </c:strRef>
          </c:cat>
          <c:val>
            <c:numRef>
              <c:f>TablaDatos!$C$45:$C$47</c:f>
              <c:numCache>
                <c:formatCode>General</c:formatCode>
                <c:ptCount val="3"/>
                <c:pt idx="0">
                  <c:v>0.66666666666666696</c:v>
                </c:pt>
                <c:pt idx="1">
                  <c:v>0.16666666666666699</c:v>
                </c:pt>
                <c:pt idx="2">
                  <c:v>0.16666666666666699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128514302976"/>
          <c:y val="0.217473456685679"/>
          <c:w val="0.65277406571125696"/>
          <c:h val="0.573727121859164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30769230769232E-2"/>
                  <c:y val="8.91891891891893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6.7692307692307704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TablaDatos!$B$62:$B$63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TablaDatos!$C$62:$C$63</c:f>
              <c:numCache>
                <c:formatCode>General</c:formatCode>
                <c:ptCount val="2"/>
                <c:pt idx="0">
                  <c:v>0.64864864864864902</c:v>
                </c:pt>
                <c:pt idx="1">
                  <c:v>0.35135135135135098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322405153901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0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TablaDatos!$B$68:$B$71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0.54054054054054101</c:v>
                </c:pt>
                <c:pt idx="1">
                  <c:v>0.45945945945945899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443648"/>
        <c:axId val="118055488"/>
        <c:axId val="0"/>
      </c:bar3DChart>
      <c:catAx>
        <c:axId val="1164436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8055488"/>
        <c:crosses val="autoZero"/>
        <c:auto val="1"/>
        <c:lblAlgn val="ctr"/>
        <c:lblOffset val="100"/>
        <c:noMultiLvlLbl val="0"/>
      </c:catAx>
      <c:valAx>
        <c:axId val="1180554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443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1.53846153846154E-3"/>
                  <c:y val="-6.2162162162162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1.8461538461538401E-2"/>
                  <c:y val="7.29729729729728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TablaDatos!$B$187:$B$188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TablaDatos!$C$187:$C$188</c:f>
              <c:numCache>
                <c:formatCode>General</c:formatCode>
                <c:ptCount val="2"/>
                <c:pt idx="0">
                  <c:v>0.24324324324324301</c:v>
                </c:pt>
                <c:pt idx="1">
                  <c:v>0.75675675675675702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96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0700" cy="417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353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SzPct val="45000"/>
              <a:buFontTx/>
              <a:buNone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2F3E899B-ACDB-4ACA-A2BB-B80CE1DD8F5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6077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17E734B2-91BA-4B7C-B7A3-8655FA0B73AA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236E154D-EBD0-41FD-91FC-AAE0CFC08AF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14AF0A4-6018-4BF2-9DA2-E9C7DF947F9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45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75F66D90-5652-461B-925B-EE556A6ABB70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45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D71F-30E9-4BB2-B184-04A421B99FF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34253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28A4-B47B-4E13-AE08-CE9AB1C17DB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10529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5BBA-9766-4591-8DFA-0B86713345D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7228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99334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27538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1240254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493081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9415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85732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7009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371140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1AF0-EF0B-4FBE-80DE-7A600676617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4836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3142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595166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2747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EA345-544D-474E-A166-B4BA5E1D474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08466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10DF-4DFA-49C5-971B-079003FD948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38595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EBFAB-B71D-43D1-8A39-578BAF2F21B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236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528F5-BBF4-4F61-8B55-F02BCDA2598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20318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4441-FA79-482F-A970-CCA9E92E8F9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2471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50C2-4A3E-43A7-965C-3737E942409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88885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DB3C6-BC0B-4123-9328-3B6296AF7C0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4009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E7FD6041-F726-4A70-A0A8-97402B731F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47879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2205038"/>
            <a:ext cx="2601912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Periodoncia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6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3" y="-99392"/>
            <a:ext cx="1711771" cy="106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0" y="0"/>
            <a:ext cx="9149861" cy="7065818"/>
            <a:chOff x="0" y="0"/>
            <a:chExt cx="9149861" cy="7065818"/>
          </a:xfrm>
        </p:grpSpPr>
        <p:pic>
          <p:nvPicPr>
            <p:cNvPr id="4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7065818"/>
            </a:xfrm>
            <a:prstGeom prst="rect">
              <a:avLst/>
            </a:prstGeom>
          </p:spPr>
        </p:pic>
        <p:pic>
          <p:nvPicPr>
            <p:cNvPr id="5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5530" y="0"/>
              <a:ext cx="4334331" cy="6858000"/>
            </a:xfrm>
            <a:prstGeom prst="rect">
              <a:avLst/>
            </a:prstGeom>
          </p:spPr>
        </p:pic>
        <p:pic>
          <p:nvPicPr>
            <p:cNvPr id="6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692697"/>
              <a:ext cx="2172873" cy="309634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551582"/>
              </p:ext>
            </p:extLst>
          </p:nvPr>
        </p:nvGraphicFramePr>
        <p:xfrm>
          <a:off x="0" y="1052736"/>
          <a:ext cx="9144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1331640" y="1052736"/>
            <a:ext cx="6624736" cy="54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16.2% que no se ha titulado)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77077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1138957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546076" y="2333409"/>
            <a:ext cx="7130380" cy="3471855"/>
            <a:chOff x="1546076" y="2333409"/>
            <a:chExt cx="7130380" cy="3471855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123728" y="2333409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434781" y="2341346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547664" y="3901236"/>
              <a:ext cx="429351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3493871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547664" y="4909348"/>
              <a:ext cx="4295104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500834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58470" y="494116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58470" y="335699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546076" y="3397180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2958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546076" y="2852936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450987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58470" y="284555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58470" y="4389539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546076" y="4405292"/>
              <a:ext cx="4295105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estudios (Programa académico)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397647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58470" y="387938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547664" y="5444908"/>
              <a:ext cx="4295104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6053683" y="551793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59612" y="5469659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8</a:t>
              </a: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067111"/>
              </p:ext>
            </p:extLst>
          </p:nvPr>
        </p:nvGraphicFramePr>
        <p:xfrm>
          <a:off x="738051" y="1427613"/>
          <a:ext cx="7812360" cy="4592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94660"/>
            <a:ext cx="8497887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tiempo que duró cursándolo?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211960" y="6453336"/>
            <a:ext cx="5472608" cy="24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970197"/>
              </p:ext>
            </p:extLst>
          </p:nvPr>
        </p:nvGraphicFramePr>
        <p:xfrm>
          <a:off x="1043608" y="720725"/>
          <a:ext cx="8281614" cy="602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20093"/>
            <a:ext cx="8497887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196752"/>
            <a:ext cx="91440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de posgrado?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(Siendo 1% Nada preparado y 100% Muy preparado)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600400" y="3755219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88.4%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635375" y="440471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-   60%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635375" y="483651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-  100%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 flipH="1">
            <a:off x="4501356" y="335562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419872" y="249240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  <p:extLst>
      <p:ext uri="{BB962C8B-B14F-4D97-AF65-F5344CB8AC3E}">
        <p14:creationId xmlns:p14="http://schemas.microsoft.com/office/powerpoint/2010/main" val="28372228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536" y="908198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547440" y="1844823"/>
            <a:ext cx="6985000" cy="4608513"/>
            <a:chOff x="1547440" y="1844823"/>
            <a:chExt cx="6985000" cy="4608513"/>
          </a:xfrm>
        </p:grpSpPr>
        <p:sp>
          <p:nvSpPr>
            <p:cNvPr id="37892" name="AutoShape 4"/>
            <p:cNvSpPr>
              <a:spLocks noChangeArrowheads="1"/>
            </p:cNvSpPr>
            <p:nvPr/>
          </p:nvSpPr>
          <p:spPr bwMode="auto">
            <a:xfrm>
              <a:off x="6090518" y="312276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67127" y="249252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894" name="Rectangle 6"/>
            <p:cNvSpPr>
              <a:spLocks noChangeArrowheads="1"/>
            </p:cNvSpPr>
            <p:nvPr/>
          </p:nvSpPr>
          <p:spPr bwMode="auto">
            <a:xfrm>
              <a:off x="1568077" y="554072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1568077" y="6043190"/>
              <a:ext cx="4305300" cy="3381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7896" name="AutoShape 8"/>
            <p:cNvSpPr>
              <a:spLocks noChangeArrowheads="1"/>
            </p:cNvSpPr>
            <p:nvPr/>
          </p:nvSpPr>
          <p:spPr bwMode="auto">
            <a:xfrm>
              <a:off x="6104805" y="262111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897" name="Rectangle 9"/>
            <p:cNvSpPr>
              <a:spLocks noChangeArrowheads="1"/>
            </p:cNvSpPr>
            <p:nvPr/>
          </p:nvSpPr>
          <p:spPr bwMode="auto">
            <a:xfrm>
              <a:off x="6667127" y="303703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898" name="AutoShape 16"/>
            <p:cNvSpPr>
              <a:spLocks noChangeArrowheads="1"/>
            </p:cNvSpPr>
            <p:nvPr/>
          </p:nvSpPr>
          <p:spPr bwMode="auto">
            <a:xfrm>
              <a:off x="6090518" y="362599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899" name="Rectangle 18"/>
            <p:cNvSpPr>
              <a:spLocks noChangeArrowheads="1"/>
            </p:cNvSpPr>
            <p:nvPr/>
          </p:nvSpPr>
          <p:spPr bwMode="auto">
            <a:xfrm>
              <a:off x="1568077" y="3018432"/>
              <a:ext cx="4305300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7900" name="Rectangle 21"/>
            <p:cNvSpPr>
              <a:spLocks noChangeArrowheads="1"/>
            </p:cNvSpPr>
            <p:nvPr/>
          </p:nvSpPr>
          <p:spPr bwMode="auto">
            <a:xfrm>
              <a:off x="6667127" y="3500586"/>
              <a:ext cx="5032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1" name="Rectangle 5"/>
            <p:cNvSpPr>
              <a:spLocks noChangeArrowheads="1"/>
            </p:cNvSpPr>
            <p:nvPr/>
          </p:nvSpPr>
          <p:spPr bwMode="auto">
            <a:xfrm>
              <a:off x="6644902" y="4024461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4.2</a:t>
              </a:r>
              <a:endParaRPr 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2" name="Rectangle 7"/>
            <p:cNvSpPr>
              <a:spLocks noChangeArrowheads="1"/>
            </p:cNvSpPr>
            <p:nvPr/>
          </p:nvSpPr>
          <p:spPr bwMode="auto">
            <a:xfrm>
              <a:off x="1547440" y="2516386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7903" name="AutoShape 8"/>
            <p:cNvSpPr>
              <a:spLocks noChangeArrowheads="1"/>
            </p:cNvSpPr>
            <p:nvPr/>
          </p:nvSpPr>
          <p:spPr bwMode="auto">
            <a:xfrm>
              <a:off x="6084168" y="415304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04" name="Rectangle 3"/>
            <p:cNvSpPr>
              <a:spLocks noChangeArrowheads="1"/>
            </p:cNvSpPr>
            <p:nvPr/>
          </p:nvSpPr>
          <p:spPr bwMode="auto">
            <a:xfrm>
              <a:off x="2123702" y="192896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7905" name="Rectangle 3"/>
            <p:cNvSpPr>
              <a:spLocks noChangeArrowheads="1"/>
            </p:cNvSpPr>
            <p:nvPr/>
          </p:nvSpPr>
          <p:spPr bwMode="auto">
            <a:xfrm>
              <a:off x="5290765" y="184482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7906" name="AutoShape 4"/>
            <p:cNvSpPr>
              <a:spLocks noChangeArrowheads="1"/>
            </p:cNvSpPr>
            <p:nvPr/>
          </p:nvSpPr>
          <p:spPr bwMode="auto">
            <a:xfrm>
              <a:off x="6090518" y="5183336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07" name="Rectangle 5"/>
            <p:cNvSpPr>
              <a:spLocks noChangeArrowheads="1"/>
            </p:cNvSpPr>
            <p:nvPr/>
          </p:nvSpPr>
          <p:spPr bwMode="auto">
            <a:xfrm>
              <a:off x="6667127" y="455309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4.2</a:t>
              </a:r>
              <a:endParaRPr 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08" name="Rectangle 6"/>
            <p:cNvSpPr>
              <a:spLocks noChangeArrowheads="1"/>
            </p:cNvSpPr>
            <p:nvPr/>
          </p:nvSpPr>
          <p:spPr bwMode="auto">
            <a:xfrm>
              <a:off x="1568077" y="4028554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7909" name="Rectangle 7"/>
            <p:cNvSpPr>
              <a:spLocks noChangeArrowheads="1"/>
            </p:cNvSpPr>
            <p:nvPr/>
          </p:nvSpPr>
          <p:spPr bwMode="auto">
            <a:xfrm>
              <a:off x="1568077" y="3522910"/>
              <a:ext cx="4305300" cy="3381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7910" name="AutoShape 8"/>
            <p:cNvSpPr>
              <a:spLocks noChangeArrowheads="1"/>
            </p:cNvSpPr>
            <p:nvPr/>
          </p:nvSpPr>
          <p:spPr bwMode="auto">
            <a:xfrm>
              <a:off x="6104805" y="4681686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11" name="Rectangle 9"/>
            <p:cNvSpPr>
              <a:spLocks noChangeArrowheads="1"/>
            </p:cNvSpPr>
            <p:nvPr/>
          </p:nvSpPr>
          <p:spPr bwMode="auto">
            <a:xfrm>
              <a:off x="6667127" y="5097611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12" name="AutoShape 16"/>
            <p:cNvSpPr>
              <a:spLocks noChangeArrowheads="1"/>
            </p:cNvSpPr>
            <p:nvPr/>
          </p:nvSpPr>
          <p:spPr bwMode="auto">
            <a:xfrm>
              <a:off x="6090518" y="568657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7913" name="Rectangle 18"/>
            <p:cNvSpPr>
              <a:spLocks noChangeArrowheads="1"/>
            </p:cNvSpPr>
            <p:nvPr/>
          </p:nvSpPr>
          <p:spPr bwMode="auto">
            <a:xfrm>
              <a:off x="1568077" y="5035079"/>
              <a:ext cx="4305300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7914" name="Rectangle 21"/>
            <p:cNvSpPr>
              <a:spLocks noChangeArrowheads="1"/>
            </p:cNvSpPr>
            <p:nvPr/>
          </p:nvSpPr>
          <p:spPr bwMode="auto">
            <a:xfrm>
              <a:off x="6667127" y="5561161"/>
              <a:ext cx="5032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3.9</a:t>
              </a:r>
              <a:endParaRPr 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15" name="Rectangle 5"/>
            <p:cNvSpPr>
              <a:spLocks noChangeArrowheads="1"/>
            </p:cNvSpPr>
            <p:nvPr/>
          </p:nvSpPr>
          <p:spPr bwMode="auto">
            <a:xfrm>
              <a:off x="6660232" y="6085036"/>
              <a:ext cx="5254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3.3</a:t>
              </a:r>
              <a:endParaRPr 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916" name="Rectangle 7"/>
            <p:cNvSpPr>
              <a:spLocks noChangeArrowheads="1"/>
            </p:cNvSpPr>
            <p:nvPr/>
          </p:nvSpPr>
          <p:spPr bwMode="auto">
            <a:xfrm>
              <a:off x="1547440" y="4532610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7917" name="AutoShape 8"/>
            <p:cNvSpPr>
              <a:spLocks noChangeArrowheads="1"/>
            </p:cNvSpPr>
            <p:nvPr/>
          </p:nvSpPr>
          <p:spPr bwMode="auto">
            <a:xfrm>
              <a:off x="6084168" y="621362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79512" y="1069725"/>
            <a:ext cx="8820150" cy="120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que cuenta con las siguientes HABILIDADES Y COMPETENCIAS específicas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029041"/>
              </p:ext>
            </p:extLst>
          </p:nvPr>
        </p:nvGraphicFramePr>
        <p:xfrm>
          <a:off x="1653158" y="2708920"/>
          <a:ext cx="5943178" cy="2204145"/>
        </p:xfrm>
        <a:graphic>
          <a:graphicData uri="http://schemas.openxmlformats.org/drawingml/2006/table">
            <a:tbl>
              <a:tblPr/>
              <a:tblGrid>
                <a:gridCol w="4359002"/>
                <a:gridCol w="1584176"/>
              </a:tblGrid>
              <a:tr h="4611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MANEJO DE INSTRUMENTAL Y EQUIPOS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TRABAJO EN EQUIPO INTERDISCIPLINARIO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SOLUCIÓN DE PROBLEMAS PERIODONTALES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07504" y="1069725"/>
            <a:ext cx="8964613" cy="120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349973"/>
              </p:ext>
            </p:extLst>
          </p:nvPr>
        </p:nvGraphicFramePr>
        <p:xfrm>
          <a:off x="1907704" y="2708920"/>
          <a:ext cx="5616624" cy="2204145"/>
        </p:xfrm>
        <a:graphic>
          <a:graphicData uri="http://schemas.openxmlformats.org/drawingml/2006/table">
            <a:tbl>
              <a:tblPr/>
              <a:tblGrid>
                <a:gridCol w="3960440"/>
                <a:gridCol w="1656184"/>
              </a:tblGrid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DIAGNÓSTICO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PATOGENIA DE LA ENFERMEDAD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TERAPIA REGENERATIVA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CIRUGÍA MUCOGINGIVAL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+mn-lt"/>
                        </a:rPr>
                        <a:t>IMPLANTES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0" y="1027087"/>
            <a:ext cx="8964613" cy="80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08118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65189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0988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984727"/>
              </p:ext>
            </p:extLst>
          </p:nvPr>
        </p:nvGraphicFramePr>
        <p:xfrm>
          <a:off x="1908373" y="4844380"/>
          <a:ext cx="2087563" cy="1104900"/>
        </p:xfrm>
        <a:graphic>
          <a:graphicData uri="http://schemas.openxmlformats.org/drawingml/2006/table">
            <a:tbl>
              <a:tblPr/>
              <a:tblGrid>
                <a:gridCol w="998400"/>
                <a:gridCol w="1089163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GÉNERO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Femenino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Masculino</a:t>
                      </a: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2" marR="9522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2" marR="9522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555777" y="4005064"/>
            <a:ext cx="1800199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644008" y="4005064"/>
            <a:ext cx="1800199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 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53855"/>
              </p:ext>
            </p:extLst>
          </p:nvPr>
        </p:nvGraphicFramePr>
        <p:xfrm>
          <a:off x="5004270" y="4869160"/>
          <a:ext cx="2232026" cy="1328057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43633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EDAD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EVALUACIÓN GENERAL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a 34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 a 44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 a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93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7" marR="9527" marT="9527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107504" y="1052736"/>
            <a:ext cx="8964613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Durante sus estudios de posgrado ¿Se encontraba trabajando?   </a:t>
            </a:r>
          </a:p>
        </p:txBody>
      </p:sp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12" name="Rectangle 7"/>
          <p:cNvSpPr>
            <a:spLocks noChangeArrowheads="1"/>
          </p:cNvSpPr>
          <p:nvPr/>
        </p:nvSpPr>
        <p:spPr bwMode="auto">
          <a:xfrm>
            <a:off x="2590800" y="1551012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3013" name="AutoShape 8"/>
          <p:cNvSpPr>
            <a:spLocks noChangeArrowheads="1"/>
          </p:cNvSpPr>
          <p:nvPr/>
        </p:nvSpPr>
        <p:spPr bwMode="auto">
          <a:xfrm rot="16200000" flipH="1">
            <a:off x="2994819" y="2048693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227169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73.0</a:t>
            </a: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43017" name="Rectangle 7"/>
          <p:cNvSpPr>
            <a:spLocks noChangeArrowheads="1"/>
          </p:cNvSpPr>
          <p:nvPr/>
        </p:nvSpPr>
        <p:spPr bwMode="auto">
          <a:xfrm>
            <a:off x="4103688" y="1558950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3018" name="AutoShape 8"/>
          <p:cNvSpPr>
            <a:spLocks noChangeArrowheads="1"/>
          </p:cNvSpPr>
          <p:nvPr/>
        </p:nvSpPr>
        <p:spPr bwMode="auto">
          <a:xfrm rot="16200000" flipH="1">
            <a:off x="4579144" y="2056631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2271691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27.0</a:t>
            </a: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43022" name="AutoShape 8"/>
          <p:cNvSpPr>
            <a:spLocks noChangeArrowheads="1"/>
          </p:cNvSpPr>
          <p:nvPr/>
        </p:nvSpPr>
        <p:spPr bwMode="auto">
          <a:xfrm rot="16200000" flipH="1">
            <a:off x="4414044" y="2983135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96505" y="3396828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43025" name="Rectangle 7"/>
          <p:cNvSpPr>
            <a:spLocks noChangeArrowheads="1"/>
          </p:cNvSpPr>
          <p:nvPr/>
        </p:nvSpPr>
        <p:spPr bwMode="auto">
          <a:xfrm>
            <a:off x="1691680" y="5052591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43026" name="AutoShape 8"/>
          <p:cNvSpPr>
            <a:spLocks noChangeArrowheads="1"/>
          </p:cNvSpPr>
          <p:nvPr/>
        </p:nvSpPr>
        <p:spPr bwMode="auto">
          <a:xfrm rot="10800000" flipH="1">
            <a:off x="3957042" y="514942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642320" y="508394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18.5%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35" name="Rectangle 7"/>
          <p:cNvSpPr>
            <a:spLocks noChangeArrowheads="1"/>
          </p:cNvSpPr>
          <p:nvPr/>
        </p:nvSpPr>
        <p:spPr bwMode="auto">
          <a:xfrm>
            <a:off x="1691680" y="4404891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43036" name="AutoShape 8"/>
          <p:cNvSpPr>
            <a:spLocks noChangeArrowheads="1"/>
          </p:cNvSpPr>
          <p:nvPr/>
        </p:nvSpPr>
        <p:spPr bwMode="auto">
          <a:xfrm rot="10800000" flipH="1">
            <a:off x="3957042" y="450172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4642320" y="443587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81.5%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40" name="AutoShape 8"/>
          <p:cNvSpPr>
            <a:spLocks noChangeArrowheads="1"/>
          </p:cNvSpPr>
          <p:nvPr/>
        </p:nvSpPr>
        <p:spPr bwMode="auto">
          <a:xfrm rot="10800000" flipH="1">
            <a:off x="6084144" y="522399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660207" y="4981579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3.4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43044" name="Rectangle 7"/>
          <p:cNvSpPr>
            <a:spLocks noChangeArrowheads="1"/>
          </p:cNvSpPr>
          <p:nvPr/>
        </p:nvSpPr>
        <p:spPr bwMode="auto">
          <a:xfrm>
            <a:off x="6660206" y="5773692"/>
            <a:ext cx="2206501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 2 meses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45" name="Rectangle 7"/>
          <p:cNvSpPr>
            <a:spLocks noChangeArrowheads="1"/>
          </p:cNvSpPr>
          <p:nvPr/>
        </p:nvSpPr>
        <p:spPr bwMode="auto">
          <a:xfrm>
            <a:off x="6660206" y="6205492"/>
            <a:ext cx="2206501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6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25016"/>
            <a:ext cx="7488237" cy="16913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Periodoncia”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Profesional</a:t>
            </a:r>
            <a:endParaRPr lang="es-MX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067672" cy="171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1979909" y="993112"/>
            <a:ext cx="6336507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505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3779366" y="152333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6200000" flipH="1">
            <a:off x="4183385" y="202101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436343" y="22440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0.0%</a:t>
            </a:r>
          </a:p>
        </p:txBody>
      </p:sp>
      <p:sp>
        <p:nvSpPr>
          <p:cNvPr id="45065" name="Rectangle 7"/>
          <p:cNvSpPr>
            <a:spLocks noChangeArrowheads="1"/>
          </p:cNvSpPr>
          <p:nvPr/>
        </p:nvSpPr>
        <p:spPr bwMode="auto">
          <a:xfrm>
            <a:off x="5292254" y="1531275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5066" name="AutoShape 8"/>
          <p:cNvSpPr>
            <a:spLocks noChangeArrowheads="1"/>
          </p:cNvSpPr>
          <p:nvPr/>
        </p:nvSpPr>
        <p:spPr bwMode="auto">
          <a:xfrm rot="16200000" flipH="1">
            <a:off x="5767710" y="202895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2167" y="224401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45070" name="AutoShape 8"/>
          <p:cNvSpPr>
            <a:spLocks noChangeArrowheads="1"/>
          </p:cNvSpPr>
          <p:nvPr/>
        </p:nvSpPr>
        <p:spPr bwMode="auto">
          <a:xfrm rot="18808289" flipH="1">
            <a:off x="3683977" y="2997600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13664" y="3454640"/>
            <a:ext cx="4186328" cy="7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cuántos </a:t>
            </a:r>
            <a:r>
              <a:rPr lang="es-MX" sz="15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</a:t>
            </a: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ha tenido?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3253224" flipH="1">
            <a:off x="4375379" y="3002520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4572000" y="3454640"/>
            <a:ext cx="4421709" cy="7349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Actualmente, ¿Cuántos trabajos tiene que sean de </a:t>
            </a:r>
            <a:r>
              <a:rPr lang="es-MX" sz="15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diferentes instituciones 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(públicas, privadas, etc.)?</a:t>
            </a:r>
            <a:endParaRPr lang="es-MX" sz="15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465790" y="4390744"/>
            <a:ext cx="1979713" cy="49308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>
                <a:latin typeface="Century Gothic" pitchFamily="34" charset="0"/>
                <a:ea typeface="ＭＳ Ｐゴシック" pitchFamily="34" charset="-128"/>
              </a:rPr>
              <a:t>2</a:t>
            </a: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.5  </a:t>
            </a:r>
            <a:r>
              <a:rPr lang="es-MX" sz="14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403648" y="5226225"/>
            <a:ext cx="2125134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403648" y="5658025"/>
            <a:ext cx="2125134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-  10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904654" y="4387787"/>
            <a:ext cx="1979713" cy="49308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1.5  </a:t>
            </a:r>
            <a:r>
              <a:rPr lang="es-MX" sz="14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832647" y="5223268"/>
            <a:ext cx="2123729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832647" y="5655068"/>
            <a:ext cx="2123729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3 </a:t>
            </a: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</p:spTree>
    <p:extLst>
      <p:ext uri="{BB962C8B-B14F-4D97-AF65-F5344CB8AC3E}">
        <p14:creationId xmlns:p14="http://schemas.microsoft.com/office/powerpoint/2010/main" val="26230042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740262"/>
              </p:ext>
            </p:extLst>
          </p:nvPr>
        </p:nvGraphicFramePr>
        <p:xfrm>
          <a:off x="-972616" y="1267723"/>
          <a:ext cx="84249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2652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¿Desempeña o ha desempeñado puestos administrativos de liderazgo (direcciones, jefaturas, etc.)?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5540" name="AutoShape 8"/>
          <p:cNvSpPr>
            <a:spLocks noChangeArrowheads="1"/>
          </p:cNvSpPr>
          <p:nvPr/>
        </p:nvSpPr>
        <p:spPr bwMode="auto">
          <a:xfrm rot="10800000" flipH="1">
            <a:off x="5548758" y="2465946"/>
            <a:ext cx="503238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07860"/>
              </p:ext>
            </p:extLst>
          </p:nvPr>
        </p:nvGraphicFramePr>
        <p:xfrm>
          <a:off x="6372200" y="2341501"/>
          <a:ext cx="2376264" cy="1380347"/>
        </p:xfrm>
        <a:graphic>
          <a:graphicData uri="http://schemas.openxmlformats.org/drawingml/2006/table">
            <a:tbl>
              <a:tblPr/>
              <a:tblGrid>
                <a:gridCol w="1728192"/>
                <a:gridCol w="648072"/>
              </a:tblGrid>
              <a:tr h="37948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latin typeface="Copperplate Gothic Bold"/>
                        </a:rPr>
                        <a:t>¿Cuál </a:t>
                      </a:r>
                    </a:p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latin typeface="Copperplate Gothic Bold"/>
                        </a:rPr>
                        <a:t>principalmente?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latin typeface="Calibri"/>
                        </a:rPr>
                        <a:t>Coordinación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66.7%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latin typeface="Calibri"/>
                        </a:rPr>
                        <a:t>Dirección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22.2%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latin typeface="Calibri"/>
                        </a:rPr>
                        <a:t>Jefatura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11.1%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latin typeface="Calibri"/>
                        </a:rPr>
                        <a:t>TOTAL</a:t>
                      </a:r>
                      <a:endParaRPr lang="es-MX" sz="1400" b="1" i="0" u="none" strike="noStrike" dirty="0"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</p:spTree>
    <p:extLst>
      <p:ext uri="{BB962C8B-B14F-4D97-AF65-F5344CB8AC3E}">
        <p14:creationId xmlns:p14="http://schemas.microsoft.com/office/powerpoint/2010/main" val="26752267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050715"/>
              </p:ext>
            </p:extLst>
          </p:nvPr>
        </p:nvGraphicFramePr>
        <p:xfrm>
          <a:off x="797433" y="720725"/>
          <a:ext cx="8352928" cy="580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964084"/>
            <a:ext cx="8964613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en su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mejora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laboral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8825886"/>
              </p:ext>
            </p:extLst>
          </p:nvPr>
        </p:nvGraphicFramePr>
        <p:xfrm>
          <a:off x="197767" y="473831"/>
          <a:ext cx="8569077" cy="6034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836712"/>
            <a:ext cx="8964613" cy="749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tiene o ha tenido vida laboral y que el estudiar un posgrado le impactó en su mejora laboral)</a:t>
            </a:r>
            <a:endParaRPr lang="es-MX" altLang="es-MX" sz="1400" dirty="0">
              <a:solidFill>
                <a:schemeClr val="tx1">
                  <a:lumMod val="50000"/>
                  <a:lumOff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308304" y="4291386"/>
            <a:ext cx="1008112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158.0</a:t>
            </a:r>
            <a:r>
              <a: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60232" y="3369621"/>
            <a:ext cx="2339752" cy="490988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9159" name="AutoShape 8"/>
          <p:cNvSpPr>
            <a:spLocks noChangeArrowheads="1"/>
          </p:cNvSpPr>
          <p:nvPr/>
        </p:nvSpPr>
        <p:spPr bwMode="auto">
          <a:xfrm rot="16200000" flipH="1">
            <a:off x="7668915" y="4011738"/>
            <a:ext cx="287337" cy="144462"/>
          </a:xfrm>
          <a:prstGeom prst="rightArrow">
            <a:avLst>
              <a:gd name="adj1" fmla="val 50000"/>
              <a:gd name="adj2" fmla="val 47267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 rot="10800000" flipH="1">
            <a:off x="6040017" y="346194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948264" y="4803702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-  40.0%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948264" y="5225977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- 500.0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0281963"/>
              </p:ext>
            </p:extLst>
          </p:nvPr>
        </p:nvGraphicFramePr>
        <p:xfrm>
          <a:off x="323528" y="1124744"/>
          <a:ext cx="9036496" cy="5516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128524"/>
              </p:ext>
            </p:extLst>
          </p:nvPr>
        </p:nvGraphicFramePr>
        <p:xfrm>
          <a:off x="1154359" y="742754"/>
          <a:ext cx="7956996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22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52736"/>
            <a:ext cx="8066087" cy="5488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43.2% 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771622"/>
              </p:ext>
            </p:extLst>
          </p:nvPr>
        </p:nvGraphicFramePr>
        <p:xfrm>
          <a:off x="1187624" y="490537"/>
          <a:ext cx="8604448" cy="6178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064262"/>
            <a:ext cx="8712968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07967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4276" name="Rectangle 7"/>
          <p:cNvSpPr>
            <a:spLocks noChangeArrowheads="1"/>
          </p:cNvSpPr>
          <p:nvPr/>
        </p:nvSpPr>
        <p:spPr bwMode="auto">
          <a:xfrm>
            <a:off x="3348038" y="179516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4277" name="AutoShape 8"/>
          <p:cNvSpPr>
            <a:spLocks noChangeArrowheads="1"/>
          </p:cNvSpPr>
          <p:nvPr/>
        </p:nvSpPr>
        <p:spPr bwMode="auto">
          <a:xfrm rot="16200000" flipH="1">
            <a:off x="3752057" y="229284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04841" y="2515202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81" name="Rectangle 7"/>
          <p:cNvSpPr>
            <a:spLocks noChangeArrowheads="1"/>
          </p:cNvSpPr>
          <p:nvPr/>
        </p:nvSpPr>
        <p:spPr bwMode="auto">
          <a:xfrm>
            <a:off x="4860925" y="1803102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54282" name="AutoShape 8"/>
          <p:cNvSpPr>
            <a:spLocks noChangeArrowheads="1"/>
          </p:cNvSpPr>
          <p:nvPr/>
        </p:nvSpPr>
        <p:spPr bwMode="auto">
          <a:xfrm rot="16200000" flipH="1">
            <a:off x="5336382" y="2300783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420665" y="251520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94.6%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86" name="AutoShape 8"/>
          <p:cNvSpPr>
            <a:spLocks noChangeArrowheads="1"/>
          </p:cNvSpPr>
          <p:nvPr/>
        </p:nvSpPr>
        <p:spPr bwMode="auto">
          <a:xfrm rot="16200000" flipH="1">
            <a:off x="3622079" y="3123109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541415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307050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91" name="Rectangle 7"/>
          <p:cNvSpPr>
            <a:spLocks noChangeArrowheads="1"/>
          </p:cNvSpPr>
          <p:nvPr/>
        </p:nvSpPr>
        <p:spPr bwMode="auto">
          <a:xfrm>
            <a:off x="3635375" y="584487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292" name="Rectangle 7"/>
          <p:cNvSpPr>
            <a:spLocks noChangeArrowheads="1"/>
          </p:cNvSpPr>
          <p:nvPr/>
        </p:nvSpPr>
        <p:spPr bwMode="auto">
          <a:xfrm>
            <a:off x="3635375" y="6276677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4293" name="AutoShape 8"/>
          <p:cNvSpPr>
            <a:spLocks noChangeArrowheads="1"/>
          </p:cNvSpPr>
          <p:nvPr/>
        </p:nvSpPr>
        <p:spPr bwMode="auto">
          <a:xfrm rot="16200000" flipH="1">
            <a:off x="4501356" y="4907459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4294" name="Rectangle 7"/>
          <p:cNvSpPr>
            <a:spLocks noChangeArrowheads="1"/>
          </p:cNvSpPr>
          <p:nvPr/>
        </p:nvSpPr>
        <p:spPr bwMode="auto">
          <a:xfrm>
            <a:off x="3059113" y="4405015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778207"/>
              </p:ext>
            </p:extLst>
          </p:nvPr>
        </p:nvGraphicFramePr>
        <p:xfrm>
          <a:off x="1043608" y="720725"/>
          <a:ext cx="842493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39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7560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07504" y="1139034"/>
            <a:ext cx="8964613" cy="97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usted que aplica o ha aplicado en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práctica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 los conocimientos obtenidos en el estudio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0% al 100%, donde 0% es “No he aplicado”)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28689" y="381439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96.5%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5308" name="Rectangle 7"/>
          <p:cNvSpPr>
            <a:spLocks noChangeArrowheads="1"/>
          </p:cNvSpPr>
          <p:nvPr/>
        </p:nvSpPr>
        <p:spPr bwMode="auto">
          <a:xfrm>
            <a:off x="3528688" y="4405540"/>
            <a:ext cx="219573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60.0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5309" name="Rectangle 7"/>
          <p:cNvSpPr>
            <a:spLocks noChangeArrowheads="1"/>
          </p:cNvSpPr>
          <p:nvPr/>
        </p:nvSpPr>
        <p:spPr bwMode="auto">
          <a:xfrm>
            <a:off x="3528688" y="4837340"/>
            <a:ext cx="2195737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-    100.0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5310" name="AutoShape 8"/>
          <p:cNvSpPr>
            <a:spLocks noChangeArrowheads="1"/>
          </p:cNvSpPr>
          <p:nvPr/>
        </p:nvSpPr>
        <p:spPr bwMode="auto">
          <a:xfrm rot="16200000" flipH="1">
            <a:off x="4414565" y="344034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5312" name="Rectangle 7"/>
          <p:cNvSpPr>
            <a:spLocks noChangeArrowheads="1"/>
          </p:cNvSpPr>
          <p:nvPr/>
        </p:nvSpPr>
        <p:spPr bwMode="auto">
          <a:xfrm>
            <a:off x="3203302" y="2508478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Periodoncia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 eaLnBrk="0"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Beneficios según la orientación</a:t>
            </a: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634670"/>
              </p:ext>
            </p:extLst>
          </p:nvPr>
        </p:nvGraphicFramePr>
        <p:xfrm>
          <a:off x="1259632" y="790286"/>
          <a:ext cx="8208912" cy="613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23528" y="1094660"/>
            <a:ext cx="8568952" cy="60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651635"/>
              </p:ext>
            </p:extLst>
          </p:nvPr>
        </p:nvGraphicFramePr>
        <p:xfrm>
          <a:off x="971600" y="1268760"/>
          <a:ext cx="7921699" cy="570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1025930"/>
            <a:ext cx="8066087" cy="110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700" dirty="0" smtClean="0">
              <a:solidFill>
                <a:srgbClr val="FF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Mención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</p:spTree>
    <p:extLst>
      <p:ext uri="{BB962C8B-B14F-4D97-AF65-F5344CB8AC3E}">
        <p14:creationId xmlns:p14="http://schemas.microsoft.com/office/powerpoint/2010/main" val="359073831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902742"/>
              </p:ext>
            </p:extLst>
          </p:nvPr>
        </p:nvGraphicFramePr>
        <p:xfrm>
          <a:off x="827584" y="1019347"/>
          <a:ext cx="817302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110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700" u="sng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Mención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</p:spTree>
    <p:extLst>
      <p:ext uri="{BB962C8B-B14F-4D97-AF65-F5344CB8AC3E}">
        <p14:creationId xmlns:p14="http://schemas.microsoft.com/office/powerpoint/2010/main" val="2251333606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rgbClr val="FF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u="sng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897698"/>
              </p:ext>
            </p:extLst>
          </p:nvPr>
        </p:nvGraphicFramePr>
        <p:xfrm>
          <a:off x="1259632" y="2420888"/>
          <a:ext cx="6768752" cy="3717703"/>
        </p:xfrm>
        <a:graphic>
          <a:graphicData uri="http://schemas.openxmlformats.org/drawingml/2006/table">
            <a:tbl>
              <a:tblPr/>
              <a:tblGrid>
                <a:gridCol w="3456384"/>
                <a:gridCol w="970704"/>
                <a:gridCol w="1063087"/>
                <a:gridCol w="1278577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304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Implantes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Cirugía mucogingival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6.8%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Cirugía regenerativa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Diagnóstico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Patogenia de la enfermedad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Trabajo en equipo interdisciplinario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Manejo de instrumental y equipos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69394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372481"/>
              </p:ext>
            </p:extLst>
          </p:nvPr>
        </p:nvGraphicFramePr>
        <p:xfrm>
          <a:off x="-27353" y="490537"/>
          <a:ext cx="914400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1208278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perspectiva profesional?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0825" y="1208278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</a:t>
            </a:r>
            <a:endParaRPr 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participación...?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10456"/>
              </p:ext>
            </p:extLst>
          </p:nvPr>
        </p:nvGraphicFramePr>
        <p:xfrm>
          <a:off x="611559" y="2348880"/>
          <a:ext cx="7992888" cy="1769690"/>
        </p:xfrm>
        <a:graphic>
          <a:graphicData uri="http://schemas.openxmlformats.org/drawingml/2006/table">
            <a:tbl>
              <a:tblPr/>
              <a:tblGrid>
                <a:gridCol w="5046201"/>
                <a:gridCol w="982229"/>
                <a:gridCol w="982229"/>
                <a:gridCol w="982229"/>
              </a:tblGrid>
              <a:tr h="45565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3801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0" u="none" strike="noStrike"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01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0" u="none" strike="noStrike"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01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800" b="1" i="0" u="none" strike="noStrike"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465900"/>
              </p:ext>
            </p:extLst>
          </p:nvPr>
        </p:nvGraphicFramePr>
        <p:xfrm>
          <a:off x="-1404664" y="490537"/>
          <a:ext cx="936104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50825" y="1094660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encuentra usted certificado o recertificado por algún Consejo Mexicano de su área médica?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4629193" flipH="1">
            <a:off x="6095059" y="3361658"/>
            <a:ext cx="687281" cy="165133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37246"/>
              </p:ext>
            </p:extLst>
          </p:nvPr>
        </p:nvGraphicFramePr>
        <p:xfrm>
          <a:off x="5796136" y="3898751"/>
          <a:ext cx="3176439" cy="1312545"/>
        </p:xfrm>
        <a:graphic>
          <a:graphicData uri="http://schemas.openxmlformats.org/drawingml/2006/table">
            <a:tbl>
              <a:tblPr/>
              <a:tblGrid>
                <a:gridCol w="2587855"/>
                <a:gridCol w="588584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¿Por cuál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Consejo Mexicano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Asociación Mexicana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6084168" y="5301208"/>
            <a:ext cx="3024336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*Respuestas otorgadas por los entrevistados.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16533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789062"/>
              </p:ext>
            </p:extLst>
          </p:nvPr>
        </p:nvGraphicFramePr>
        <p:xfrm>
          <a:off x="5364088" y="3717032"/>
          <a:ext cx="3672408" cy="2918460"/>
        </p:xfrm>
        <a:graphic>
          <a:graphicData uri="http://schemas.openxmlformats.org/drawingml/2006/table">
            <a:tbl>
              <a:tblPr/>
              <a:tblGrid>
                <a:gridCol w="3101880"/>
                <a:gridCol w="570528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Asociación Mexicana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Consejo Mexicano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Colegio Mexicano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Academia Mexicana de Oesteointegración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Colegio de Implantología de Sinaloa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Colegio de Periodoncia de San Luis Río Colorado, Sonora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>
                          <a:effectLst/>
                          <a:latin typeface="Calibri"/>
                        </a:rPr>
                        <a:t>Colegio de Odontólogos de Autlán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Colegio de Odontólogos Universitarios de Jalisco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Grupo Estatal de Periodoncia de Baja California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706121"/>
              </p:ext>
            </p:extLst>
          </p:nvPr>
        </p:nvGraphicFramePr>
        <p:xfrm>
          <a:off x="-1620688" y="404664"/>
          <a:ext cx="8808020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3155" y="1022652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a alguna asociación médica, membresía a sociedades científicas, colegios u otros organismos de profesionistas?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0800000" flipH="1">
            <a:off x="4716017" y="4091849"/>
            <a:ext cx="359223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11760" y="6453336"/>
            <a:ext cx="3024336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*Respuestas otorgadas por los entrevistados.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762966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433792"/>
              </p:ext>
            </p:extLst>
          </p:nvPr>
        </p:nvGraphicFramePr>
        <p:xfrm>
          <a:off x="-1588784" y="362992"/>
          <a:ext cx="8568952" cy="512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3155" y="1064262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obtenido premios o distinciones por su actividad laboral?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0800000" flipH="1">
            <a:off x="5292080" y="1960576"/>
            <a:ext cx="503238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032821" y="2850744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2.6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780657" y="368622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780657" y="411802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6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6949752" y="237806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5444122" y="1944532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</p:spTree>
    <p:extLst>
      <p:ext uri="{BB962C8B-B14F-4D97-AF65-F5344CB8AC3E}">
        <p14:creationId xmlns:p14="http://schemas.microsoft.com/office/powerpoint/2010/main" val="2198046445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27.0%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90493"/>
              </p:ext>
            </p:extLst>
          </p:nvPr>
        </p:nvGraphicFramePr>
        <p:xfrm>
          <a:off x="2687911" y="1772816"/>
          <a:ext cx="3955702" cy="3661205"/>
        </p:xfrm>
        <a:graphic>
          <a:graphicData uri="http://schemas.openxmlformats.org/drawingml/2006/table">
            <a:tbl>
              <a:tblPr/>
              <a:tblGrid>
                <a:gridCol w="3307630"/>
                <a:gridCol w="648072"/>
              </a:tblGrid>
              <a:tr h="32745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¿Cuáles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 en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2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Concurso de Carteles por el Colegio de Odontólogos de Jalisco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Diplomas por Conferencias/Ponencias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Labor Científica Académica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Participación en Congresos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Asociación Mexicana de Periodoncia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Premio 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Reach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 al Conferencista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Premio a la 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 en Centro Universitario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 en Patología Oral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Dirección de Diplomado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Como Profesor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Curso Periodontal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4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419177" y="5832961"/>
            <a:ext cx="3313063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**Porcentaje de menciones, no de entrevistados.  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07209" y="5589240"/>
            <a:ext cx="3024336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*Respuestas otorgadas por los entrevistados.</a:t>
            </a:r>
            <a:endParaRPr lang="es-MX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7733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153492"/>
              </p:ext>
            </p:extLst>
          </p:nvPr>
        </p:nvGraphicFramePr>
        <p:xfrm>
          <a:off x="900186" y="1628775"/>
          <a:ext cx="7488238" cy="3781443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13 de noviembre del 2015 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05 de enero del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Periodoncia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619672" y="5556026"/>
            <a:ext cx="619283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egresados.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7384385"/>
              </p:ext>
            </p:extLst>
          </p:nvPr>
        </p:nvGraphicFramePr>
        <p:xfrm>
          <a:off x="260634" y="1094660"/>
          <a:ext cx="8883366" cy="5214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3155" y="1136270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realiza actividades docentes?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6222753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151983"/>
            <a:ext cx="91440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su desempeño en el posgrado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cursó?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456805" y="3611203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491780" y="4332709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91780" y="4764509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 flipH="1">
            <a:off x="4357761" y="321161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76277" y="2348384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Evaluación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9227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906030"/>
              </p:ext>
            </p:extLst>
          </p:nvPr>
        </p:nvGraphicFramePr>
        <p:xfrm>
          <a:off x="-1200572" y="526421"/>
          <a:ext cx="8808293" cy="5620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0728"/>
            <a:ext cx="8569325" cy="6061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posteriores al posgrado </a:t>
            </a:r>
            <a:r>
              <a:rPr 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5540" name="AutoShape 8"/>
          <p:cNvSpPr>
            <a:spLocks noChangeArrowheads="1"/>
          </p:cNvSpPr>
          <p:nvPr/>
        </p:nvSpPr>
        <p:spPr bwMode="auto">
          <a:xfrm rot="10800000" flipH="1">
            <a:off x="5868145" y="4365104"/>
            <a:ext cx="503238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65553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723395"/>
              </p:ext>
            </p:extLst>
          </p:nvPr>
        </p:nvGraphicFramePr>
        <p:xfrm>
          <a:off x="6660232" y="4300304"/>
          <a:ext cx="2096418" cy="2225040"/>
        </p:xfrm>
        <a:graphic>
          <a:graphicData uri="http://schemas.openxmlformats.org/drawingml/2006/table">
            <a:tbl>
              <a:tblPr/>
              <a:tblGrid>
                <a:gridCol w="1420154"/>
                <a:gridCol w="676264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 o capacitaciones?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Cursos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Congresos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Diplomado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Posdoctorado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23547"/>
              </p:ext>
            </p:extLst>
          </p:nvPr>
        </p:nvGraphicFramePr>
        <p:xfrm>
          <a:off x="-1116632" y="517680"/>
          <a:ext cx="9361040" cy="587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562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1009702"/>
            <a:ext cx="7632700" cy="8351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35.1%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2884449" flipH="1">
            <a:off x="6088277" y="5030083"/>
            <a:ext cx="390934" cy="25216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949987"/>
              </p:ext>
            </p:extLst>
          </p:nvPr>
        </p:nvGraphicFramePr>
        <p:xfrm>
          <a:off x="6650244" y="5008156"/>
          <a:ext cx="2242236" cy="1510665"/>
        </p:xfrm>
        <a:graphic>
          <a:graphicData uri="http://schemas.openxmlformats.org/drawingml/2006/table">
            <a:tbl>
              <a:tblPr/>
              <a:tblGrid>
                <a:gridCol w="1551014"/>
                <a:gridCol w="691222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 tipo de estudios o capacitaciones?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 smtClean="0">
                          <a:effectLst/>
                          <a:latin typeface="+mn-lt"/>
                        </a:rPr>
                        <a:t>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 smtClean="0">
                          <a:effectLst/>
                          <a:latin typeface="+mn-lt"/>
                        </a:rPr>
                        <a:t>Cursos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3379445"/>
              </p:ext>
            </p:extLst>
          </p:nvPr>
        </p:nvGraphicFramePr>
        <p:xfrm>
          <a:off x="481012" y="76470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48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1 CuadroTexto"/>
          <p:cNvSpPr txBox="1">
            <a:spLocks noChangeArrowheads="1"/>
          </p:cNvSpPr>
          <p:nvPr/>
        </p:nvSpPr>
        <p:spPr bwMode="auto">
          <a:xfrm>
            <a:off x="2678113" y="5608638"/>
            <a:ext cx="378777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b="1">
                <a:cs typeface="Arial" charset="0"/>
              </a:rPr>
              <a:t>Decisiones que construyen éxito</a:t>
            </a:r>
          </a:p>
          <a:p>
            <a:pPr algn="ctr"/>
            <a:endParaRPr lang="es-MX" b="1">
              <a:cs typeface="Arial" charset="0"/>
            </a:endParaRPr>
          </a:p>
          <a:p>
            <a:pPr algn="ctr"/>
            <a:r>
              <a:rPr lang="es-MX" sz="1400" b="1">
                <a:cs typeface="Arial" charset="0"/>
              </a:rPr>
              <a:t>www.corporativoacsi.com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5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6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7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8954110"/>
              </p:ext>
            </p:extLst>
          </p:nvPr>
        </p:nvGraphicFramePr>
        <p:xfrm>
          <a:off x="231253" y="3159259"/>
          <a:ext cx="5729439" cy="336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2988692" y="1555651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216942" y="96294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4500763" y="165541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6033962" y="1628428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45.9%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4032373" y="223937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4037136" y="1956891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4502351" y="130140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6032374" y="126806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4491238" y="202054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6031581" y="198769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41" y="1452216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503536" y="2819053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51.4%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646807" y="2820641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48.6%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04" y="1452216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873126" y="350100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409630" y="2677864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</a:t>
            </a:r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egreso*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" name="4 Rectángulo"/>
          <p:cNvSpPr>
            <a:spLocks noChangeArrowheads="1"/>
          </p:cNvSpPr>
          <p:nvPr/>
        </p:nvSpPr>
        <p:spPr bwMode="auto">
          <a:xfrm>
            <a:off x="3923928" y="6390148"/>
            <a:ext cx="3000499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consideró año de egreso proporcionado por el entrevistado.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7793483" y="354196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8.1%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6591076" y="355466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1994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7625208" y="362768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7793483" y="390200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5.4%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6591076" y="391470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1997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7625208" y="39877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793483" y="426204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2.7%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6591076" y="427474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1998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7625208" y="43477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793483" y="462208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21.6%</a:t>
            </a:r>
            <a:endParaRPr lang="es-MX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591076" y="463478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2004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625208" y="470780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7793483" y="498212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8.1%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6591076" y="499482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2006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5" name="AutoShape 8"/>
          <p:cNvSpPr>
            <a:spLocks noChangeArrowheads="1"/>
          </p:cNvSpPr>
          <p:nvPr/>
        </p:nvSpPr>
        <p:spPr bwMode="auto">
          <a:xfrm>
            <a:off x="7625208" y="506784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auto">
          <a:xfrm>
            <a:off x="7793483" y="318192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2.7%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6591076" y="319462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1992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625208" y="326764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7793483" y="534216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 8.1%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6591076" y="535486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2008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auto">
          <a:xfrm>
            <a:off x="7625208" y="542788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63" name="Rectangle 5"/>
          <p:cNvSpPr>
            <a:spLocks noChangeArrowheads="1"/>
          </p:cNvSpPr>
          <p:nvPr/>
        </p:nvSpPr>
        <p:spPr bwMode="auto">
          <a:xfrm>
            <a:off x="7793483" y="570220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13.5%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6591076" y="571490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7625208" y="57879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7793483" y="606224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16.2%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6591076" y="607494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8" name="AutoShape 8"/>
          <p:cNvSpPr>
            <a:spLocks noChangeArrowheads="1"/>
          </p:cNvSpPr>
          <p:nvPr/>
        </p:nvSpPr>
        <p:spPr bwMode="auto">
          <a:xfrm>
            <a:off x="7625208" y="61479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7793483" y="6422280"/>
            <a:ext cx="885825" cy="3063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13.5%</a:t>
            </a:r>
            <a:endParaRPr lang="es-MX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0" name="Rectangle 7"/>
          <p:cNvSpPr>
            <a:spLocks noChangeArrowheads="1"/>
          </p:cNvSpPr>
          <p:nvPr/>
        </p:nvSpPr>
        <p:spPr bwMode="auto">
          <a:xfrm>
            <a:off x="6591076" y="6434980"/>
            <a:ext cx="899195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7625208" y="650800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4500151" y="940917"/>
            <a:ext cx="1247457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– </a:t>
            </a: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24 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72" name="Text Box 51"/>
          <p:cNvSpPr txBox="1">
            <a:spLocks noChangeArrowheads="1"/>
          </p:cNvSpPr>
          <p:nvPr/>
        </p:nvSpPr>
        <p:spPr bwMode="auto">
          <a:xfrm>
            <a:off x="6142014" y="90757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73" name="Text Box 59"/>
          <p:cNvSpPr txBox="1">
            <a:spLocks noChangeArrowheads="1"/>
          </p:cNvSpPr>
          <p:nvPr/>
        </p:nvSpPr>
        <p:spPr bwMode="auto">
          <a:xfrm>
            <a:off x="4405574" y="2343671"/>
            <a:ext cx="1436612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74" name="Text Box 60"/>
          <p:cNvSpPr txBox="1">
            <a:spLocks noChangeArrowheads="1"/>
          </p:cNvSpPr>
          <p:nvPr/>
        </p:nvSpPr>
        <p:spPr bwMode="auto">
          <a:xfrm>
            <a:off x="6090829" y="2310830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742320"/>
              </p:ext>
            </p:extLst>
          </p:nvPr>
        </p:nvGraphicFramePr>
        <p:xfrm>
          <a:off x="395474" y="548680"/>
          <a:ext cx="8568952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912267"/>
            <a:ext cx="78486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  <a:endParaRPr lang="es-MX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posgrado?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4916"/>
              </p:ext>
            </p:extLst>
          </p:nvPr>
        </p:nvGraphicFramePr>
        <p:xfrm>
          <a:off x="914400" y="773382"/>
          <a:ext cx="8136904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4400" y="908720"/>
            <a:ext cx="7618040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084857"/>
              </p:ext>
            </p:extLst>
          </p:nvPr>
        </p:nvGraphicFramePr>
        <p:xfrm>
          <a:off x="0" y="720725"/>
          <a:ext cx="9036496" cy="5588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627784" y="908720"/>
            <a:ext cx="4212307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739044"/>
              </p:ext>
            </p:extLst>
          </p:nvPr>
        </p:nvGraphicFramePr>
        <p:xfrm>
          <a:off x="-3270" y="980728"/>
          <a:ext cx="91440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900112" y="1052736"/>
            <a:ext cx="7488311" cy="54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</a:t>
            </a:r>
            <a:r>
              <a:rPr lang="es-ES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16.2% que no se ha titulado)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77077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15295</TotalTime>
  <Words>2192</Words>
  <Application>Microsoft Office PowerPoint</Application>
  <PresentationFormat>Presentación en pantalla (4:3)</PresentationFormat>
  <Paragraphs>610</Paragraphs>
  <Slides>45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45</vt:i4>
      </vt:variant>
    </vt:vector>
  </HeadingPairs>
  <TitlesOfParts>
    <vt:vector size="47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764</cp:revision>
  <cp:lastPrinted>2013-07-09T20:28:01Z</cp:lastPrinted>
  <dcterms:created xsi:type="dcterms:W3CDTF">1601-01-01T00:00:00Z</dcterms:created>
  <dcterms:modified xsi:type="dcterms:W3CDTF">2016-04-06T17:09:14Z</dcterms:modified>
</cp:coreProperties>
</file>