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5"/>
  </p:notes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458" r:id="rId10"/>
    <p:sldId id="408" r:id="rId11"/>
    <p:sldId id="459" r:id="rId12"/>
    <p:sldId id="460" r:id="rId13"/>
    <p:sldId id="491" r:id="rId14"/>
    <p:sldId id="461" r:id="rId15"/>
    <p:sldId id="462" r:id="rId16"/>
    <p:sldId id="463" r:id="rId17"/>
    <p:sldId id="464" r:id="rId18"/>
    <p:sldId id="467" r:id="rId19"/>
    <p:sldId id="471" r:id="rId20"/>
    <p:sldId id="472" r:id="rId21"/>
    <p:sldId id="468" r:id="rId22"/>
    <p:sldId id="473" r:id="rId23"/>
    <p:sldId id="474" r:id="rId24"/>
    <p:sldId id="475" r:id="rId25"/>
    <p:sldId id="477" r:id="rId26"/>
    <p:sldId id="497" r:id="rId27"/>
    <p:sldId id="478" r:id="rId28"/>
    <p:sldId id="479" r:id="rId29"/>
    <p:sldId id="493" r:id="rId30"/>
    <p:sldId id="494" r:id="rId31"/>
    <p:sldId id="496" r:id="rId32"/>
    <p:sldId id="481" r:id="rId33"/>
    <p:sldId id="483" r:id="rId34"/>
    <p:sldId id="485" r:id="rId35"/>
    <p:sldId id="498" r:id="rId36"/>
    <p:sldId id="484" r:id="rId37"/>
    <p:sldId id="495" r:id="rId38"/>
    <p:sldId id="486" r:id="rId39"/>
    <p:sldId id="488" r:id="rId40"/>
    <p:sldId id="487" r:id="rId41"/>
    <p:sldId id="489" r:id="rId42"/>
    <p:sldId id="490" r:id="rId43"/>
    <p:sldId id="369" r:id="rId44"/>
  </p:sldIdLst>
  <p:sldSz cx="9144000" cy="6858000" type="screen4x3"/>
  <p:notesSz cx="7010400" cy="929640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E0000"/>
    <a:srgbClr val="FFC9C9"/>
    <a:srgbClr val="AC0000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62"/>
        <p:guide pos="19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41_DOCTORADO_EN_CIENCIAS_SOCIALES\41_GR&#193;FICAS_EG_DCS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79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2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TablaDatos!$B$254:$B$258</c:f>
              <c:strCache>
                <c:ptCount val="5"/>
                <c:pt idx="0">
                  <c:v>Casado(a)</c:v>
                </c:pt>
                <c:pt idx="1">
                  <c:v>Soltero(a)</c:v>
                </c:pt>
                <c:pt idx="2">
                  <c:v>Vida en pareja</c:v>
                </c:pt>
                <c:pt idx="3">
                  <c:v>Viudo(a)</c:v>
                </c:pt>
                <c:pt idx="4">
                  <c:v>No contestó</c:v>
                </c:pt>
              </c:strCache>
            </c:strRef>
          </c:cat>
          <c:val>
            <c:numRef>
              <c:f>TablaDatos!$C$254:$C$258</c:f>
              <c:numCache>
                <c:formatCode>General</c:formatCode>
                <c:ptCount val="5"/>
                <c:pt idx="0">
                  <c:v>0.66666666666666696</c:v>
                </c:pt>
                <c:pt idx="1">
                  <c:v>0.18181818181818199</c:v>
                </c:pt>
                <c:pt idx="2">
                  <c:v>9.0909090909090898E-2</c:v>
                </c:pt>
                <c:pt idx="3">
                  <c:v>1.5151515151515201E-2</c:v>
                </c:pt>
                <c:pt idx="4">
                  <c:v>4.5454545454545497E-2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7704704"/>
        <c:axId val="77022336"/>
        <c:axId val="0"/>
      </c:bar3DChart>
      <c:catAx>
        <c:axId val="7770470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MX"/>
          </a:p>
        </c:txPr>
        <c:crossAx val="77022336"/>
        <c:crosses val="autoZero"/>
        <c:auto val="1"/>
        <c:lblAlgn val="ctr"/>
        <c:lblOffset val="100"/>
        <c:noMultiLvlLbl val="0"/>
      </c:catAx>
      <c:valAx>
        <c:axId val="770223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777047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757480314960599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6621331424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1212168933428701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2727272727272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TablaDatos!$B$109:$B$112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TablaDatos!$C$109:$C$112</c:f>
              <c:numCache>
                <c:formatCode>General</c:formatCode>
                <c:ptCount val="4"/>
                <c:pt idx="0">
                  <c:v>1.5384615384615399E-2</c:v>
                </c:pt>
                <c:pt idx="1">
                  <c:v>1.5384615384615399E-2</c:v>
                </c:pt>
                <c:pt idx="2">
                  <c:v>0</c:v>
                </c:pt>
                <c:pt idx="3">
                  <c:v>0.96923076923076901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7113344"/>
        <c:axId val="90241792"/>
        <c:axId val="0"/>
      </c:bar3DChart>
      <c:catAx>
        <c:axId val="1171133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90241792"/>
        <c:crosses val="autoZero"/>
        <c:auto val="1"/>
        <c:lblAlgn val="ctr"/>
        <c:lblOffset val="100"/>
        <c:noMultiLvlLbl val="0"/>
      </c:catAx>
      <c:valAx>
        <c:axId val="902417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71133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9.0909090909090905E-3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212168933428799E-2"/>
                  <c:y val="2.12811236482832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212168933428799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12121689334287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0302075876879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0909090909090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0909090909090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12121689334287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TablaDatos!$B$117:$B$126</c:f>
              <c:strCache>
                <c:ptCount val="10"/>
                <c:pt idx="0">
                  <c:v>De $6,001 a $8,000</c:v>
                </c:pt>
                <c:pt idx="1">
                  <c:v>De $8,001 a $10,000</c:v>
                </c:pt>
                <c:pt idx="2">
                  <c:v>De $10,001 a $12,000</c:v>
                </c:pt>
                <c:pt idx="3">
                  <c:v>De $12,001 a $15,000</c:v>
                </c:pt>
                <c:pt idx="4">
                  <c:v>De $15,001 a $20,000</c:v>
                </c:pt>
                <c:pt idx="5">
                  <c:v>De $20,001 a $25,000</c:v>
                </c:pt>
                <c:pt idx="6">
                  <c:v>De $25,001 a $30,000</c:v>
                </c:pt>
                <c:pt idx="7">
                  <c:v>De $30,001 a $40,000</c:v>
                </c:pt>
                <c:pt idx="8">
                  <c:v>Más de $40,000</c:v>
                </c:pt>
                <c:pt idx="9">
                  <c:v>No contestó</c:v>
                </c:pt>
              </c:strCache>
            </c:strRef>
          </c:cat>
          <c:val>
            <c:numRef>
              <c:f>TablaDatos!$C$117:$C$126</c:f>
              <c:numCache>
                <c:formatCode>General</c:formatCode>
                <c:ptCount val="10"/>
                <c:pt idx="0">
                  <c:v>1.5151515151515201E-2</c:v>
                </c:pt>
                <c:pt idx="1">
                  <c:v>1.5151515151515201E-2</c:v>
                </c:pt>
                <c:pt idx="2">
                  <c:v>1.5151515151515201E-2</c:v>
                </c:pt>
                <c:pt idx="3">
                  <c:v>3.03030303030303E-2</c:v>
                </c:pt>
                <c:pt idx="4">
                  <c:v>0.18181818181818199</c:v>
                </c:pt>
                <c:pt idx="5">
                  <c:v>0.19696969696969699</c:v>
                </c:pt>
                <c:pt idx="6">
                  <c:v>0.16666666666666699</c:v>
                </c:pt>
                <c:pt idx="7">
                  <c:v>4.5454545454545497E-2</c:v>
                </c:pt>
                <c:pt idx="8">
                  <c:v>0.15151515151515199</c:v>
                </c:pt>
                <c:pt idx="9">
                  <c:v>0.18181818181818199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7115392"/>
        <c:axId val="114582656"/>
        <c:axId val="0"/>
      </c:bar3DChart>
      <c:catAx>
        <c:axId val="11711539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4582656"/>
        <c:crosses val="autoZero"/>
        <c:auto val="1"/>
        <c:lblAlgn val="ctr"/>
        <c:lblOffset val="100"/>
        <c:noMultiLvlLbl val="0"/>
      </c:catAx>
      <c:valAx>
        <c:axId val="1145826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7115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729563350035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8485325697924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515914800007443E-2"/>
                  <c:y val="6.72993436088600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TablaDatos!$B$172:$B$175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TablaDatos!$C$172:$C$175</c:f>
              <c:numCache>
                <c:formatCode>General</c:formatCode>
                <c:ptCount val="4"/>
                <c:pt idx="0">
                  <c:v>0.87878787878787901</c:v>
                </c:pt>
                <c:pt idx="1">
                  <c:v>0.10606060606060599</c:v>
                </c:pt>
                <c:pt idx="2">
                  <c:v>0</c:v>
                </c:pt>
                <c:pt idx="3">
                  <c:v>1.5151515151515201E-2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8239744"/>
        <c:axId val="114584960"/>
        <c:axId val="0"/>
      </c:bar3DChart>
      <c:catAx>
        <c:axId val="1182397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4584960"/>
        <c:crosses val="autoZero"/>
        <c:auto val="1"/>
        <c:lblAlgn val="ctr"/>
        <c:lblOffset val="100"/>
        <c:noMultiLvlLbl val="0"/>
      </c:catAx>
      <c:valAx>
        <c:axId val="1145849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82397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2727272727272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39394416607014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6666714387974197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TablaDatos!$B$135:$B$138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TablaDatos!$C$135:$C$138</c:f>
              <c:numCache>
                <c:formatCode>General</c:formatCode>
                <c:ptCount val="4"/>
                <c:pt idx="0">
                  <c:v>0.939393939393939</c:v>
                </c:pt>
                <c:pt idx="1">
                  <c:v>6.0606060606060601E-2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8241792"/>
        <c:axId val="114587264"/>
        <c:axId val="0"/>
      </c:bar3DChart>
      <c:catAx>
        <c:axId val="11824179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4587264"/>
        <c:crosses val="autoZero"/>
        <c:auto val="1"/>
        <c:lblAlgn val="ctr"/>
        <c:lblOffset val="100"/>
        <c:noMultiLvlLbl val="0"/>
      </c:catAx>
      <c:valAx>
        <c:axId val="1145872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82417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3636363636364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67414459556191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TablaDatos!$B$143:$B$150</c:f>
              <c:strCache>
                <c:ptCount val="8"/>
                <c:pt idx="0">
                  <c:v>Investigación</c:v>
                </c:pt>
                <c:pt idx="1">
                  <c:v>Manejo de instrumentos y herramientas</c:v>
                </c:pt>
                <c:pt idx="2">
                  <c:v>Actitudes emprendedoras</c:v>
                </c:pt>
                <c:pt idx="3">
                  <c:v>Trabajo en equipo</c:v>
                </c:pt>
                <c:pt idx="4">
                  <c:v>Liderazgo</c:v>
                </c:pt>
                <c:pt idx="5">
                  <c:v>Comunicación</c:v>
                </c:pt>
                <c:pt idx="6">
                  <c:v>Solución de problemas</c:v>
                </c:pt>
                <c:pt idx="7">
                  <c:v>Diseño de proyectos</c:v>
                </c:pt>
              </c:strCache>
            </c:strRef>
          </c:cat>
          <c:val>
            <c:numRef>
              <c:f>TablaDatos!$C$143:$C$150</c:f>
              <c:numCache>
                <c:formatCode>General</c:formatCode>
                <c:ptCount val="8"/>
                <c:pt idx="0">
                  <c:v>0.22727272727272699</c:v>
                </c:pt>
                <c:pt idx="1">
                  <c:v>0.18181818181818199</c:v>
                </c:pt>
                <c:pt idx="2">
                  <c:v>0.16666666666666699</c:v>
                </c:pt>
                <c:pt idx="3">
                  <c:v>0.13636363636363599</c:v>
                </c:pt>
                <c:pt idx="4">
                  <c:v>9.0909090909090898E-2</c:v>
                </c:pt>
                <c:pt idx="5">
                  <c:v>7.5757575757575801E-2</c:v>
                </c:pt>
                <c:pt idx="6">
                  <c:v>6.0606060606060601E-2</c:v>
                </c:pt>
                <c:pt idx="7">
                  <c:v>6.0606060606060601E-2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8415872"/>
        <c:axId val="117399552"/>
        <c:axId val="0"/>
      </c:bar3DChart>
      <c:catAx>
        <c:axId val="11841587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7399552"/>
        <c:crosses val="autoZero"/>
        <c:auto val="1"/>
        <c:lblAlgn val="ctr"/>
        <c:lblOffset val="100"/>
        <c:noMultiLvlLbl val="0"/>
      </c:catAx>
      <c:valAx>
        <c:axId val="1173995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84158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3636363636364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8181818181818198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TablaDatos!$B$155:$B$163</c:f>
              <c:strCache>
                <c:ptCount val="9"/>
                <c:pt idx="0">
                  <c:v>Actitudes emprendedoras</c:v>
                </c:pt>
                <c:pt idx="1">
                  <c:v>Manejo de instrumentos y herramientas</c:v>
                </c:pt>
                <c:pt idx="2">
                  <c:v>Comunicación</c:v>
                </c:pt>
                <c:pt idx="3">
                  <c:v>Diseño de proyectos</c:v>
                </c:pt>
                <c:pt idx="4">
                  <c:v>Investigación</c:v>
                </c:pt>
                <c:pt idx="5">
                  <c:v>Trabajo en equipo</c:v>
                </c:pt>
                <c:pt idx="6">
                  <c:v>Solución de problemas</c:v>
                </c:pt>
                <c:pt idx="7">
                  <c:v>Ninguna</c:v>
                </c:pt>
                <c:pt idx="8">
                  <c:v>Liderazgo</c:v>
                </c:pt>
              </c:strCache>
            </c:strRef>
          </c:cat>
          <c:val>
            <c:numRef>
              <c:f>TablaDatos!$C$155:$C$163</c:f>
              <c:numCache>
                <c:formatCode>General</c:formatCode>
                <c:ptCount val="9"/>
                <c:pt idx="0">
                  <c:v>0.18181818181818199</c:v>
                </c:pt>
                <c:pt idx="1">
                  <c:v>0.16666666666666699</c:v>
                </c:pt>
                <c:pt idx="2">
                  <c:v>0.13636363636363599</c:v>
                </c:pt>
                <c:pt idx="3">
                  <c:v>0.13636363636363599</c:v>
                </c:pt>
                <c:pt idx="4">
                  <c:v>0.12121212121212099</c:v>
                </c:pt>
                <c:pt idx="5">
                  <c:v>0.12121212121212099</c:v>
                </c:pt>
                <c:pt idx="6">
                  <c:v>6.0606060606060601E-2</c:v>
                </c:pt>
                <c:pt idx="7">
                  <c:v>6.0606060606060601E-2</c:v>
                </c:pt>
                <c:pt idx="8">
                  <c:v>1.5151515151515201E-2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8417920"/>
        <c:axId val="117401856"/>
        <c:axId val="0"/>
      </c:bar3DChart>
      <c:catAx>
        <c:axId val="11841792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7401856"/>
        <c:crosses val="autoZero"/>
        <c:auto val="1"/>
        <c:lblAlgn val="ctr"/>
        <c:lblOffset val="100"/>
        <c:noMultiLvlLbl val="0"/>
      </c:catAx>
      <c:valAx>
        <c:axId val="1174018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84179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TablaDatos!$B$168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/>
                      <a:t>Sí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val>
            <c:numRef>
              <c:f>TablaDatos!$C$168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7576234788833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93987115246999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5758052970651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2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TablaDatos!$B$186:$B$189</c:f>
              <c:strCache>
                <c:ptCount val="4"/>
                <c:pt idx="0">
                  <c:v>Candidato</c:v>
                </c:pt>
                <c:pt idx="1">
                  <c:v>Nivel I</c:v>
                </c:pt>
                <c:pt idx="2">
                  <c:v>Nivel II</c:v>
                </c:pt>
                <c:pt idx="3">
                  <c:v>Nivel III</c:v>
                </c:pt>
              </c:strCache>
            </c:strRef>
          </c:cat>
          <c:val>
            <c:numRef>
              <c:f>TablaDatos!$C$186:$C$189</c:f>
              <c:numCache>
                <c:formatCode>General</c:formatCode>
                <c:ptCount val="4"/>
                <c:pt idx="0">
                  <c:v>0.36842105263157898</c:v>
                </c:pt>
                <c:pt idx="1">
                  <c:v>0.52631578947368396</c:v>
                </c:pt>
                <c:pt idx="2">
                  <c:v>5.2631578947368397E-2</c:v>
                </c:pt>
                <c:pt idx="3">
                  <c:v>5.2631578947368397E-2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8548480"/>
        <c:axId val="117405888"/>
        <c:axId val="0"/>
      </c:bar3DChart>
      <c:catAx>
        <c:axId val="11854848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MX"/>
          </a:p>
        </c:txPr>
        <c:crossAx val="117405888"/>
        <c:crosses val="autoZero"/>
        <c:auto val="1"/>
        <c:lblAlgn val="ctr"/>
        <c:lblOffset val="100"/>
        <c:noMultiLvlLbl val="0"/>
      </c:catAx>
      <c:valAx>
        <c:axId val="1174058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85484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5"/>
            <c:spPr>
              <a:solidFill>
                <a:srgbClr val="FF0000"/>
              </a:solidFill>
            </c:spPr>
          </c:dPt>
          <c:dPt>
            <c:idx val="1"/>
            <c:bubble3D val="0"/>
            <c:explosion val="3"/>
            <c:spPr>
              <a:solidFill>
                <a:schemeClr val="bg1">
                  <a:lumMod val="75000"/>
                </a:schemeClr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TablaDatos!$B$180:$B$181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TablaDatos!$C$180:$C$181</c:f>
              <c:numCache>
                <c:formatCode>General</c:formatCode>
                <c:ptCount val="2"/>
                <c:pt idx="0">
                  <c:v>0.57575757575757602</c:v>
                </c:pt>
                <c:pt idx="1">
                  <c:v>0.42424242424242398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7576234788833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7576234788833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272727272727299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1212168933428801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TablaDatos!$B$200:$B$203</c:f>
              <c:strCache>
                <c:ptCount val="4"/>
                <c:pt idx="0">
                  <c:v>Sí, en instituciones nacionales</c:v>
                </c:pt>
                <c:pt idx="1">
                  <c:v>Sí, en instituciones del extranjero</c:v>
                </c:pt>
                <c:pt idx="2">
                  <c:v>Sí, en ambas</c:v>
                </c:pt>
                <c:pt idx="3">
                  <c:v>No</c:v>
                </c:pt>
              </c:strCache>
            </c:strRef>
          </c:cat>
          <c:val>
            <c:numRef>
              <c:f>TablaDatos!$C$200:$C$203</c:f>
              <c:numCache>
                <c:formatCode>General</c:formatCode>
                <c:ptCount val="4"/>
                <c:pt idx="0">
                  <c:v>9.0909090909090898E-2</c:v>
                </c:pt>
                <c:pt idx="1">
                  <c:v>0.12121212121212099</c:v>
                </c:pt>
                <c:pt idx="2">
                  <c:v>1.5151515151515201E-2</c:v>
                </c:pt>
                <c:pt idx="3">
                  <c:v>0.77272727272727304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8306304"/>
        <c:axId val="118900416"/>
        <c:axId val="0"/>
      </c:bar3DChart>
      <c:catAx>
        <c:axId val="11830630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8900416"/>
        <c:crosses val="autoZero"/>
        <c:auto val="1"/>
        <c:lblAlgn val="ctr"/>
        <c:lblOffset val="100"/>
        <c:noMultiLvlLbl val="0"/>
      </c:catAx>
      <c:valAx>
        <c:axId val="1189004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83063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2121259842519701E-2"/>
                  <c:y val="2.12811236383735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2121259842519701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21212598425197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2292340730136001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2121259842519701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TablaDatos!$B$11:$B$15</c:f>
              <c:strCache>
                <c:ptCount val="5"/>
                <c:pt idx="0">
                  <c:v>Gusto por el posgrado</c:v>
                </c:pt>
                <c:pt idx="1">
                  <c:v>Actualizar mis conocimientos</c:v>
                </c:pt>
                <c:pt idx="2">
                  <c:v>Especialización de conocimientos</c:v>
                </c:pt>
                <c:pt idx="3">
                  <c:v>Mejorar en el ámbito laboral  (sueldo- puesto)</c:v>
                </c:pt>
                <c:pt idx="4">
                  <c:v>Mejorar mi trayectoria profesional - currículum</c:v>
                </c:pt>
              </c:strCache>
            </c:strRef>
          </c:cat>
          <c:val>
            <c:numRef>
              <c:f>TablaDatos!$C$11:$C$15</c:f>
              <c:numCache>
                <c:formatCode>General</c:formatCode>
                <c:ptCount val="5"/>
                <c:pt idx="0">
                  <c:v>0.30303030303030298</c:v>
                </c:pt>
                <c:pt idx="1">
                  <c:v>0.21212121212121199</c:v>
                </c:pt>
                <c:pt idx="2">
                  <c:v>0.18181818181818199</c:v>
                </c:pt>
                <c:pt idx="3">
                  <c:v>0.16666666666666699</c:v>
                </c:pt>
                <c:pt idx="4">
                  <c:v>0.13636363636363599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9938432"/>
        <c:axId val="77028096"/>
        <c:axId val="0"/>
      </c:bar3DChart>
      <c:catAx>
        <c:axId val="8993843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7028096"/>
        <c:crosses val="autoZero"/>
        <c:auto val="1"/>
        <c:lblAlgn val="ctr"/>
        <c:lblOffset val="100"/>
        <c:noMultiLvlLbl val="0"/>
      </c:catAx>
      <c:valAx>
        <c:axId val="770280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99384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1"/>
            <c:spPr>
              <a:solidFill>
                <a:srgbClr val="FF0000"/>
              </a:solidFill>
            </c:spPr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1.5384615384615399E-2"/>
                  <c:y val="-4.86486486486486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3.5384615384615403E-2"/>
                  <c:y val="6.2162162162162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TablaDatos!$B$208:$B$209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TablaDatos!$C$208:$C$209</c:f>
              <c:numCache>
                <c:formatCode>General</c:formatCode>
                <c:ptCount val="2"/>
                <c:pt idx="0">
                  <c:v>0.28787878787878801</c:v>
                </c:pt>
                <c:pt idx="1">
                  <c:v>0.71212121212121204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9"/>
            <c:spPr>
              <a:solidFill>
                <a:srgbClr val="FF0000"/>
              </a:solidFill>
            </c:spPr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1.6923076923076898E-2"/>
                  <c:y val="-7.02702702702703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3.0769230769230799E-2"/>
                  <c:y val="8.918918918918919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TablaDatos!$B$214:$B$215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TablaDatos!$C$214:$C$215</c:f>
              <c:numCache>
                <c:formatCode>General</c:formatCode>
                <c:ptCount val="2"/>
                <c:pt idx="0">
                  <c:v>0.38297872340425498</c:v>
                </c:pt>
                <c:pt idx="1">
                  <c:v>0.61702127659574502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TablaDatos!$B$235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/>
                      <a:t>Sí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val>
            <c:numRef>
              <c:f>TablaDatos!$C$235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5454545454545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666666666666679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TablaDatos!$B$20:$B$28</c:f>
              <c:strCache>
                <c:ptCount val="9"/>
                <c:pt idx="0">
                  <c:v>Por su prestigio</c:v>
                </c:pt>
                <c:pt idx="1">
                  <c:v>Por el programa de estudios</c:v>
                </c:pt>
                <c:pt idx="2">
                  <c:v>Por la calidad académica</c:v>
                </c:pt>
                <c:pt idx="3">
                  <c:v>Porque es mi alma máter</c:v>
                </c:pt>
                <c:pt idx="4">
                  <c:v>Por opción a beca</c:v>
                </c:pt>
                <c:pt idx="5">
                  <c:v>Ubicación</c:v>
                </c:pt>
                <c:pt idx="6">
                  <c:v>Trabajo en la UdeG</c:v>
                </c:pt>
                <c:pt idx="7">
                  <c:v>Por el costo</c:v>
                </c:pt>
                <c:pt idx="8">
                  <c:v>Es la única que oferta dicho posgrado</c:v>
                </c:pt>
              </c:strCache>
            </c:strRef>
          </c:cat>
          <c:val>
            <c:numRef>
              <c:f>TablaDatos!$C$20:$C$28</c:f>
              <c:numCache>
                <c:formatCode>General</c:formatCode>
                <c:ptCount val="9"/>
                <c:pt idx="0">
                  <c:v>0.27272727272727298</c:v>
                </c:pt>
                <c:pt idx="1">
                  <c:v>0.21212121212121199</c:v>
                </c:pt>
                <c:pt idx="2">
                  <c:v>0.19696969696969699</c:v>
                </c:pt>
                <c:pt idx="3">
                  <c:v>0.12121212121212099</c:v>
                </c:pt>
                <c:pt idx="4">
                  <c:v>4.5454545454545497E-2</c:v>
                </c:pt>
                <c:pt idx="5">
                  <c:v>4.5454545454545497E-2</c:v>
                </c:pt>
                <c:pt idx="6">
                  <c:v>4.5454545454545497E-2</c:v>
                </c:pt>
                <c:pt idx="7">
                  <c:v>3.03030303030303E-2</c:v>
                </c:pt>
                <c:pt idx="8">
                  <c:v>3.03030303030303E-2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90009088"/>
        <c:axId val="72933376"/>
        <c:axId val="0"/>
      </c:bar3DChart>
      <c:catAx>
        <c:axId val="9000908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2933376"/>
        <c:crosses val="autoZero"/>
        <c:auto val="1"/>
        <c:lblAlgn val="ctr"/>
        <c:lblOffset val="100"/>
        <c:noMultiLvlLbl val="0"/>
      </c:catAx>
      <c:valAx>
        <c:axId val="729333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900090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</c:dPt>
          <c:dPt>
            <c:idx val="1"/>
            <c:bubble3D val="0"/>
            <c:explosion val="15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bubble3D val="0"/>
            <c:explosion val="10"/>
            <c:spPr>
              <a:solidFill>
                <a:srgbClr val="EDEDED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TablaDatos!$B$39:$B$41</c:f>
              <c:strCache>
                <c:ptCount val="3"/>
                <c:pt idx="0">
                  <c:v>Falta de tiempo</c:v>
                </c:pt>
                <c:pt idx="1">
                  <c:v>No he realizado / terminado la tesis</c:v>
                </c:pt>
                <c:pt idx="2">
                  <c:v>Trámite en proceso</c:v>
                </c:pt>
              </c:strCache>
            </c:strRef>
          </c:cat>
          <c:val>
            <c:numRef>
              <c:f>TablaDatos!$C$39:$C$41</c:f>
              <c:numCache>
                <c:formatCode>General</c:formatCode>
                <c:ptCount val="3"/>
                <c:pt idx="0">
                  <c:v>0.33333333333333298</c:v>
                </c:pt>
                <c:pt idx="1">
                  <c:v>0.33333333333333298</c:v>
                </c:pt>
                <c:pt idx="2">
                  <c:v>0.33333333333333298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</c:dPt>
          <c:dPt>
            <c:idx val="1"/>
            <c:bubble3D val="0"/>
            <c:explosion val="13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3.0769230769230799E-2"/>
                  <c:y val="6.48648648648647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0.06"/>
                  <c:y val="-4.054054054054059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TablaDatos!$B$52:$B$53</c:f>
              <c:strCache>
                <c:ptCount val="2"/>
                <c:pt idx="0">
                  <c:v>Sí, en todo</c:v>
                </c:pt>
                <c:pt idx="1">
                  <c:v>Sí, en algunos aspectos</c:v>
                </c:pt>
              </c:strCache>
            </c:strRef>
          </c:cat>
          <c:val>
            <c:numRef>
              <c:f>TablaDatos!$C$52:$C$53</c:f>
              <c:numCache>
                <c:formatCode>General</c:formatCode>
                <c:ptCount val="2"/>
                <c:pt idx="0">
                  <c:v>0.75757575757575801</c:v>
                </c:pt>
                <c:pt idx="1">
                  <c:v>0.24242424242424199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757623478883301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6666714387974197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48485325697924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TablaDatos!$B$58:$B$61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TablaDatos!$C$58:$C$61</c:f>
              <c:numCache>
                <c:formatCode>General</c:formatCode>
                <c:ptCount val="4"/>
                <c:pt idx="0">
                  <c:v>0.80303030303030298</c:v>
                </c:pt>
                <c:pt idx="1">
                  <c:v>0.19696969696969699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5278336"/>
        <c:axId val="72939136"/>
        <c:axId val="0"/>
      </c:bar3DChart>
      <c:catAx>
        <c:axId val="11527833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2939136"/>
        <c:crosses val="autoZero"/>
        <c:auto val="1"/>
        <c:lblAlgn val="ctr"/>
        <c:lblOffset val="100"/>
        <c:noMultiLvlLbl val="0"/>
      </c:catAx>
      <c:valAx>
        <c:axId val="729391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52783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27272727272727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9393987115246999E-2"/>
                  <c:y val="6.384337092998510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TablaDatos!$B$85:$B$88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TablaDatos!$C$85:$C$88</c:f>
              <c:numCache>
                <c:formatCode>General</c:formatCode>
                <c:ptCount val="4"/>
                <c:pt idx="0">
                  <c:v>0.95454545454545503</c:v>
                </c:pt>
                <c:pt idx="1">
                  <c:v>3.03030303030303E-2</c:v>
                </c:pt>
                <c:pt idx="2">
                  <c:v>1.5151515151515201E-2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5281408"/>
        <c:axId val="90234880"/>
        <c:axId val="0"/>
      </c:bar3DChart>
      <c:catAx>
        <c:axId val="11528140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90234880"/>
        <c:crosses val="autoZero"/>
        <c:auto val="1"/>
        <c:lblAlgn val="ctr"/>
        <c:lblOffset val="100"/>
        <c:noMultiLvlLbl val="0"/>
      </c:catAx>
      <c:valAx>
        <c:axId val="902348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5281408"/>
        <c:crosses val="autoZero"/>
        <c:crossBetween val="between"/>
      </c:valAx>
      <c:spPr>
        <a:noFill/>
      </c:spPr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7576234788833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57576234788833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3636363636363698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TablaDatos!$B$93:$B$96</c:f>
              <c:strCache>
                <c:ptCount val="4"/>
                <c:pt idx="0">
                  <c:v>En calidad de trabajo / Incorporé conocimientos</c:v>
                </c:pt>
                <c:pt idx="1">
                  <c:v>Incremento en responsabilidades</c:v>
                </c:pt>
                <c:pt idx="2">
                  <c:v>Incremento en nivel jerárquico</c:v>
                </c:pt>
                <c:pt idx="3">
                  <c:v>Incremento de percepciones económicas</c:v>
                </c:pt>
              </c:strCache>
            </c:strRef>
          </c:cat>
          <c:val>
            <c:numRef>
              <c:f>TablaDatos!$C$93:$C$96</c:f>
              <c:numCache>
                <c:formatCode>General</c:formatCode>
                <c:ptCount val="4"/>
                <c:pt idx="0">
                  <c:v>0.560606060606061</c:v>
                </c:pt>
                <c:pt idx="1">
                  <c:v>0.25757575757575801</c:v>
                </c:pt>
                <c:pt idx="2">
                  <c:v>0.12121212121212099</c:v>
                </c:pt>
                <c:pt idx="3">
                  <c:v>6.0606060606060601E-2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5340800"/>
        <c:axId val="90237184"/>
        <c:axId val="0"/>
      </c:bar3DChart>
      <c:catAx>
        <c:axId val="11534080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90237184"/>
        <c:crosses val="autoZero"/>
        <c:auto val="1"/>
        <c:lblAlgn val="ctr"/>
        <c:lblOffset val="100"/>
        <c:noMultiLvlLbl val="0"/>
      </c:catAx>
      <c:valAx>
        <c:axId val="902371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53408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2727272727272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8052970651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5758052970651E-2"/>
                  <c:y val="8.512449457331349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TablaDatos!$B$101:$B$104</c:f>
              <c:strCache>
                <c:ptCount val="4"/>
                <c:pt idx="0">
                  <c:v>Academia - IES</c:v>
                </c:pt>
                <c:pt idx="1">
                  <c:v>Gobierno y/u Organismos Públicos</c:v>
                </c:pt>
                <c:pt idx="2">
                  <c:v>Asociación Civil</c:v>
                </c:pt>
                <c:pt idx="3">
                  <c:v>Trabajador independiente</c:v>
                </c:pt>
              </c:strCache>
            </c:strRef>
          </c:cat>
          <c:val>
            <c:numRef>
              <c:f>TablaDatos!$C$101:$C$104</c:f>
              <c:numCache>
                <c:formatCode>General</c:formatCode>
                <c:ptCount val="4"/>
                <c:pt idx="0">
                  <c:v>0.92424242424242398</c:v>
                </c:pt>
                <c:pt idx="1">
                  <c:v>4.5454545454545497E-2</c:v>
                </c:pt>
                <c:pt idx="2">
                  <c:v>1.5151515151515201E-2</c:v>
                </c:pt>
                <c:pt idx="3">
                  <c:v>1.5151515151515201E-2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5276288"/>
        <c:axId val="90239488"/>
        <c:axId val="0"/>
      </c:bar3DChart>
      <c:catAx>
        <c:axId val="11527628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90239488"/>
        <c:crosses val="autoZero"/>
        <c:auto val="1"/>
        <c:lblAlgn val="ctr"/>
        <c:lblOffset val="100"/>
        <c:noMultiLvlLbl val="0"/>
      </c:catAx>
      <c:valAx>
        <c:axId val="902394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52762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1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4339" name="AutoShape 2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4340" name="AutoShape 3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4341" name="AutoShape 4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69638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706438"/>
            <a:ext cx="4638675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701675" y="4414838"/>
            <a:ext cx="5600700" cy="417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14344" name="Text Box 7"/>
          <p:cNvSpPr txBox="1">
            <a:spLocks noChangeArrowheads="1"/>
          </p:cNvSpPr>
          <p:nvPr/>
        </p:nvSpPr>
        <p:spPr bwMode="auto">
          <a:xfrm>
            <a:off x="0" y="0"/>
            <a:ext cx="30416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4345" name="Text Box 8"/>
          <p:cNvSpPr txBox="1">
            <a:spLocks noChangeArrowheads="1"/>
          </p:cNvSpPr>
          <p:nvPr/>
        </p:nvSpPr>
        <p:spPr bwMode="auto">
          <a:xfrm>
            <a:off x="3967163" y="0"/>
            <a:ext cx="30416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4346" name="Text Box 9"/>
          <p:cNvSpPr txBox="1">
            <a:spLocks noChangeArrowheads="1"/>
          </p:cNvSpPr>
          <p:nvPr/>
        </p:nvSpPr>
        <p:spPr bwMode="auto">
          <a:xfrm>
            <a:off x="0" y="8831263"/>
            <a:ext cx="30416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967163" y="8831263"/>
            <a:ext cx="30353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SzPct val="45000"/>
              <a:buFontTx/>
              <a:buNone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defRPr>
            </a:lvl1pPr>
          </a:lstStyle>
          <a:p>
            <a:pPr>
              <a:defRPr/>
            </a:pPr>
            <a:fld id="{2F3E899B-ACDB-4ACA-A2BB-B80CE1DD8F5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60776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17E734B2-91BA-4B7C-B7A3-8655FA0B73AA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236E154D-EBD0-41FD-91FC-AAE0CFC08AF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14AF0A4-6018-4BF2-9DA2-E9C7DF947F9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5779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75F66D90-5652-461B-925B-EE556A6ABB70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57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FD71F-30E9-4BB2-B184-04A421B99FF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3342536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128A4-B47B-4E13-AE08-CE9AB1C17DB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10529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45BBA-9766-4591-8DFA-0B86713345D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672287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399334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227538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1240254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493081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09415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185732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70090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7371140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31AF0-EF0B-4FBE-80DE-7A600676617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548364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931420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595166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627475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EA345-544D-474E-A166-B4BA5E1D474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608466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810DF-4DFA-49C5-971B-079003FD948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838595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EBFAB-B71D-43D1-8A39-578BAF2F21B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2236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528F5-BBF4-4F61-8B55-F02BCDA2598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203183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64441-FA79-482F-A970-CCA9E92E8F9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824718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C50C2-4A3E-43A7-965C-3737E942409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388885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DB3C6-BC0B-4123-9328-3B6296AF7C0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40091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Pulse para editar el formato del texto de título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E7FD6041-F726-4A70-A0A8-97402B731F4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0" name="Picture 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5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765175"/>
            <a:ext cx="47879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32" name="Picture 7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338" y="2205038"/>
            <a:ext cx="2601912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3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1663" cy="451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Pulse para editar los formatos del texto del esquema</a:t>
            </a:r>
          </a:p>
          <a:p>
            <a:pPr lvl="1"/>
            <a:r>
              <a:rPr lang="en-GB" smtClean="0"/>
              <a:t>Segundo nivel del esquema</a:t>
            </a:r>
          </a:p>
          <a:p>
            <a:pPr lvl="2"/>
            <a:r>
              <a:rPr lang="en-GB" smtClean="0"/>
              <a:t>Tercer nivel del esquema</a:t>
            </a:r>
          </a:p>
          <a:p>
            <a:pPr lvl="3"/>
            <a:r>
              <a:rPr lang="en-GB" smtClean="0"/>
              <a:t>Cuarto nivel del esquema</a:t>
            </a:r>
          </a:p>
          <a:p>
            <a:pPr lvl="4"/>
            <a:r>
              <a:rPr lang="en-GB" smtClean="0"/>
              <a:t>Quinto nivel del esquema</a:t>
            </a:r>
          </a:p>
          <a:p>
            <a:pPr lvl="4"/>
            <a:r>
              <a:rPr lang="en-GB" smtClean="0"/>
              <a:t>Sexto nivel del esquema</a:t>
            </a:r>
          </a:p>
          <a:p>
            <a:pPr lvl="4"/>
            <a:r>
              <a:rPr lang="en-GB" smtClean="0"/>
              <a:t>Séptimo nivel del esquema</a:t>
            </a:r>
          </a:p>
          <a:p>
            <a:pPr lvl="4"/>
            <a:r>
              <a:rPr lang="en-GB" smtClean="0"/>
              <a:t>Octavo nivel del esquema</a:t>
            </a:r>
          </a:p>
          <a:p>
            <a:pPr lvl="4"/>
            <a:r>
              <a:rPr lang="en-GB" smtClean="0"/>
              <a:t>Noveno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Doctorado</a:t>
            </a:r>
            <a:r>
              <a:rPr lang="es-MX" sz="1000" b="1" cap="small" baseline="0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 en Ciencias Sociales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6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3" y="-99392"/>
            <a:ext cx="1711771" cy="1069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0" y="0"/>
            <a:ext cx="9149861" cy="7065818"/>
            <a:chOff x="0" y="0"/>
            <a:chExt cx="9149861" cy="7065818"/>
          </a:xfrm>
        </p:grpSpPr>
        <p:pic>
          <p:nvPicPr>
            <p:cNvPr id="4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7065818"/>
            </a:xfrm>
            <a:prstGeom prst="rect">
              <a:avLst/>
            </a:prstGeom>
          </p:spPr>
        </p:pic>
        <p:pic>
          <p:nvPicPr>
            <p:cNvPr id="5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5530" y="0"/>
              <a:ext cx="4334331" cy="6858000"/>
            </a:xfrm>
            <a:prstGeom prst="rect">
              <a:avLst/>
            </a:prstGeom>
          </p:spPr>
        </p:pic>
        <p:pic>
          <p:nvPicPr>
            <p:cNvPr id="6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692697"/>
              <a:ext cx="2172873" cy="3096344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7291234"/>
              </p:ext>
            </p:extLst>
          </p:nvPr>
        </p:nvGraphicFramePr>
        <p:xfrm>
          <a:off x="0" y="845599"/>
          <a:ext cx="9252520" cy="56606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1007517"/>
            <a:ext cx="8497887" cy="60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707904" y="6381328"/>
            <a:ext cx="5472608" cy="249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La opción “no” estaba en la batería de respuestas pero no fue elegida.</a:t>
            </a:r>
            <a:endParaRPr 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8776615"/>
              </p:ext>
            </p:extLst>
          </p:nvPr>
        </p:nvGraphicFramePr>
        <p:xfrm>
          <a:off x="1403648" y="908720"/>
          <a:ext cx="8064500" cy="577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20093"/>
            <a:ext cx="8497887" cy="60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estudios </a:t>
            </a:r>
            <a:endParaRPr lang="es-MX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196752"/>
            <a:ext cx="9144000" cy="83512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de posgrado?</a:t>
            </a:r>
            <a:endParaRPr lang="es-MX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(Siendo 1% Nada preparado y 100% Muy preparado)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600400" y="3755219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91.7%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635375" y="4404717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</a:t>
            </a: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   8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0%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635375" y="4836517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-  100%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 rot="16200000" flipH="1">
            <a:off x="4501356" y="3355628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419872" y="2492400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  <p:extLst>
      <p:ext uri="{BB962C8B-B14F-4D97-AF65-F5344CB8AC3E}">
        <p14:creationId xmlns:p14="http://schemas.microsoft.com/office/powerpoint/2010/main" val="28372228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95536" y="908198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1562844" y="1844823"/>
            <a:ext cx="6969596" cy="4608513"/>
            <a:chOff x="1562844" y="1844823"/>
            <a:chExt cx="6969596" cy="4608513"/>
          </a:xfrm>
        </p:grpSpPr>
        <p:sp>
          <p:nvSpPr>
            <p:cNvPr id="37892" name="AutoShape 4"/>
            <p:cNvSpPr>
              <a:spLocks noChangeArrowheads="1"/>
            </p:cNvSpPr>
            <p:nvPr/>
          </p:nvSpPr>
          <p:spPr bwMode="auto">
            <a:xfrm>
              <a:off x="6090518" y="3122761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6667127" y="2492523"/>
              <a:ext cx="885825" cy="3683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b="1" dirty="0" smtClean="0">
                  <a:solidFill>
                    <a:srgbClr val="A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entury Gothic" pitchFamily="34" charset="0"/>
                  <a:ea typeface="ＭＳ Ｐゴシック" pitchFamily="34" charset="-128"/>
                </a:rPr>
                <a:t>4.7</a:t>
              </a:r>
              <a:endParaRPr lang="es-MX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894" name="Rectangle 6"/>
            <p:cNvSpPr>
              <a:spLocks noChangeArrowheads="1"/>
            </p:cNvSpPr>
            <p:nvPr/>
          </p:nvSpPr>
          <p:spPr bwMode="auto">
            <a:xfrm>
              <a:off x="1568077" y="2997348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7895" name="Rectangle 7"/>
            <p:cNvSpPr>
              <a:spLocks noChangeArrowheads="1"/>
            </p:cNvSpPr>
            <p:nvPr/>
          </p:nvSpPr>
          <p:spPr bwMode="auto">
            <a:xfrm>
              <a:off x="1568077" y="2505223"/>
              <a:ext cx="4305300" cy="33813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7896" name="AutoShape 8"/>
            <p:cNvSpPr>
              <a:spLocks noChangeArrowheads="1"/>
            </p:cNvSpPr>
            <p:nvPr/>
          </p:nvSpPr>
          <p:spPr bwMode="auto">
            <a:xfrm>
              <a:off x="6104805" y="2621111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7897" name="Rectangle 9"/>
            <p:cNvSpPr>
              <a:spLocks noChangeArrowheads="1"/>
            </p:cNvSpPr>
            <p:nvPr/>
          </p:nvSpPr>
          <p:spPr bwMode="auto">
            <a:xfrm>
              <a:off x="6667127" y="3037036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4.5</a:t>
              </a:r>
              <a:endParaRPr 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898" name="AutoShape 16"/>
            <p:cNvSpPr>
              <a:spLocks noChangeArrowheads="1"/>
            </p:cNvSpPr>
            <p:nvPr/>
          </p:nvSpPr>
          <p:spPr bwMode="auto">
            <a:xfrm>
              <a:off x="6090518" y="3625998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7899" name="Rectangle 18"/>
            <p:cNvSpPr>
              <a:spLocks noChangeArrowheads="1"/>
            </p:cNvSpPr>
            <p:nvPr/>
          </p:nvSpPr>
          <p:spPr bwMode="auto">
            <a:xfrm>
              <a:off x="1568077" y="4023692"/>
              <a:ext cx="4305300" cy="33813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7900" name="Rectangle 21"/>
            <p:cNvSpPr>
              <a:spLocks noChangeArrowheads="1"/>
            </p:cNvSpPr>
            <p:nvPr/>
          </p:nvSpPr>
          <p:spPr bwMode="auto">
            <a:xfrm>
              <a:off x="6667127" y="3500586"/>
              <a:ext cx="5032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4.4</a:t>
              </a:r>
              <a:endParaRPr 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901" name="Rectangle 5"/>
            <p:cNvSpPr>
              <a:spLocks noChangeArrowheads="1"/>
            </p:cNvSpPr>
            <p:nvPr/>
          </p:nvSpPr>
          <p:spPr bwMode="auto">
            <a:xfrm>
              <a:off x="6644902" y="4024461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4.3</a:t>
              </a:r>
              <a:endParaRPr 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902" name="Rectangle 7"/>
            <p:cNvSpPr>
              <a:spLocks noChangeArrowheads="1"/>
            </p:cNvSpPr>
            <p:nvPr/>
          </p:nvSpPr>
          <p:spPr bwMode="auto">
            <a:xfrm>
              <a:off x="1562844" y="4560267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7903" name="AutoShape 8"/>
            <p:cNvSpPr>
              <a:spLocks noChangeArrowheads="1"/>
            </p:cNvSpPr>
            <p:nvPr/>
          </p:nvSpPr>
          <p:spPr bwMode="auto">
            <a:xfrm>
              <a:off x="6084168" y="4153048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7904" name="Rectangle 3"/>
            <p:cNvSpPr>
              <a:spLocks noChangeArrowheads="1"/>
            </p:cNvSpPr>
            <p:nvPr/>
          </p:nvSpPr>
          <p:spPr bwMode="auto">
            <a:xfrm>
              <a:off x="2123702" y="1928961"/>
              <a:ext cx="3240088" cy="347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dirty="0" smtClean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</a:t>
              </a:r>
              <a:endParaRPr 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7905" name="Rectangle 3"/>
            <p:cNvSpPr>
              <a:spLocks noChangeArrowheads="1"/>
            </p:cNvSpPr>
            <p:nvPr/>
          </p:nvSpPr>
          <p:spPr bwMode="auto">
            <a:xfrm>
              <a:off x="5290765" y="1844823"/>
              <a:ext cx="3241675" cy="54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60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Nivel de desarrollo promedio</a:t>
              </a:r>
              <a:endParaRPr 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7906" name="AutoShape 4"/>
            <p:cNvSpPr>
              <a:spLocks noChangeArrowheads="1"/>
            </p:cNvSpPr>
            <p:nvPr/>
          </p:nvSpPr>
          <p:spPr bwMode="auto">
            <a:xfrm>
              <a:off x="6090518" y="5183336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7907" name="Rectangle 5"/>
            <p:cNvSpPr>
              <a:spLocks noChangeArrowheads="1"/>
            </p:cNvSpPr>
            <p:nvPr/>
          </p:nvSpPr>
          <p:spPr bwMode="auto">
            <a:xfrm>
              <a:off x="6667127" y="4553098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4.2</a:t>
              </a:r>
              <a:endParaRPr 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908" name="Rectangle 6"/>
            <p:cNvSpPr>
              <a:spLocks noChangeArrowheads="1"/>
            </p:cNvSpPr>
            <p:nvPr/>
          </p:nvSpPr>
          <p:spPr bwMode="auto">
            <a:xfrm>
              <a:off x="1568077" y="5036666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7909" name="Rectangle 7"/>
            <p:cNvSpPr>
              <a:spLocks noChangeArrowheads="1"/>
            </p:cNvSpPr>
            <p:nvPr/>
          </p:nvSpPr>
          <p:spPr bwMode="auto">
            <a:xfrm>
              <a:off x="1568077" y="5539134"/>
              <a:ext cx="4305300" cy="33813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7910" name="AutoShape 8"/>
            <p:cNvSpPr>
              <a:spLocks noChangeArrowheads="1"/>
            </p:cNvSpPr>
            <p:nvPr/>
          </p:nvSpPr>
          <p:spPr bwMode="auto">
            <a:xfrm>
              <a:off x="6104805" y="4681686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7911" name="Rectangle 9"/>
            <p:cNvSpPr>
              <a:spLocks noChangeArrowheads="1"/>
            </p:cNvSpPr>
            <p:nvPr/>
          </p:nvSpPr>
          <p:spPr bwMode="auto">
            <a:xfrm>
              <a:off x="6667127" y="5097611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4.2</a:t>
              </a:r>
            </a:p>
          </p:txBody>
        </p:sp>
        <p:sp>
          <p:nvSpPr>
            <p:cNvPr id="37912" name="AutoShape 16"/>
            <p:cNvSpPr>
              <a:spLocks noChangeArrowheads="1"/>
            </p:cNvSpPr>
            <p:nvPr/>
          </p:nvSpPr>
          <p:spPr bwMode="auto">
            <a:xfrm>
              <a:off x="6090518" y="5686573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7913" name="Rectangle 18"/>
            <p:cNvSpPr>
              <a:spLocks noChangeArrowheads="1"/>
            </p:cNvSpPr>
            <p:nvPr/>
          </p:nvSpPr>
          <p:spPr bwMode="auto">
            <a:xfrm>
              <a:off x="1568077" y="3501008"/>
              <a:ext cx="4305300" cy="33813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7914" name="Rectangle 21"/>
            <p:cNvSpPr>
              <a:spLocks noChangeArrowheads="1"/>
            </p:cNvSpPr>
            <p:nvPr/>
          </p:nvSpPr>
          <p:spPr bwMode="auto">
            <a:xfrm>
              <a:off x="6667127" y="5561161"/>
              <a:ext cx="50323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4.1</a:t>
              </a:r>
              <a:endParaRPr 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915" name="Rectangle 5"/>
            <p:cNvSpPr>
              <a:spLocks noChangeArrowheads="1"/>
            </p:cNvSpPr>
            <p:nvPr/>
          </p:nvSpPr>
          <p:spPr bwMode="auto">
            <a:xfrm>
              <a:off x="6660232" y="6085036"/>
              <a:ext cx="525463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b="1" dirty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4.0</a:t>
              </a:r>
            </a:p>
          </p:txBody>
        </p:sp>
        <p:sp>
          <p:nvSpPr>
            <p:cNvPr id="37916" name="Rectangle 7"/>
            <p:cNvSpPr>
              <a:spLocks noChangeArrowheads="1"/>
            </p:cNvSpPr>
            <p:nvPr/>
          </p:nvSpPr>
          <p:spPr bwMode="auto">
            <a:xfrm>
              <a:off x="1562844" y="6044778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</a:p>
          </p:txBody>
        </p:sp>
        <p:sp>
          <p:nvSpPr>
            <p:cNvPr id="37917" name="AutoShape 8"/>
            <p:cNvSpPr>
              <a:spLocks noChangeArrowheads="1"/>
            </p:cNvSpPr>
            <p:nvPr/>
          </p:nvSpPr>
          <p:spPr bwMode="auto">
            <a:xfrm>
              <a:off x="6084168" y="6213623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179512" y="938932"/>
            <a:ext cx="8820150" cy="120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que cuenta con las siguientes HABILIDADES Y COMPETENCIAS específicas de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mencionar?: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029326"/>
              </p:ext>
            </p:extLst>
          </p:nvPr>
        </p:nvGraphicFramePr>
        <p:xfrm>
          <a:off x="1403648" y="2420888"/>
          <a:ext cx="6408712" cy="2331165"/>
        </p:xfrm>
        <a:graphic>
          <a:graphicData uri="http://schemas.openxmlformats.org/drawingml/2006/table">
            <a:tbl>
              <a:tblPr/>
              <a:tblGrid>
                <a:gridCol w="4920136"/>
                <a:gridCol w="1488576"/>
              </a:tblGrid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1802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Construir objetos de 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2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Manejo y elaboración de conceptos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2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Obtener, procesar y comunicar información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2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Capacidad hermenéutica y crítica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2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Proponer objetivos, planificar y gestionar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07504" y="951830"/>
            <a:ext cx="8964613" cy="120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como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egresado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los siguientes CONOCIMIENTOS específicos de su posgrado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mencionar?: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894556"/>
              </p:ext>
            </p:extLst>
          </p:nvPr>
        </p:nvGraphicFramePr>
        <p:xfrm>
          <a:off x="755576" y="2420888"/>
          <a:ext cx="7632848" cy="2376595"/>
        </p:xfrm>
        <a:graphic>
          <a:graphicData uri="http://schemas.openxmlformats.org/drawingml/2006/table">
            <a:tbl>
              <a:tblPr/>
              <a:tblGrid>
                <a:gridCol w="5904656"/>
                <a:gridCol w="1728192"/>
              </a:tblGrid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2711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Estado de la cuestión empírica de su campo de estudio específico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11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Metodológicos generales de las ciencias sociales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11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Metodologías específicas de su campo de estudio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11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Conceptos teóricos especializados de su campo de estudio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11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Teóricos generales de las ciencias sociales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0" y="1027087"/>
            <a:ext cx="8964613" cy="806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</a:t>
            </a:r>
            <a:endParaRPr lang="es-MX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484438" y="2081187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242594" y="2651893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109887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9.2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436044"/>
              </p:ext>
            </p:extLst>
          </p:nvPr>
        </p:nvGraphicFramePr>
        <p:xfrm>
          <a:off x="1835696" y="4797152"/>
          <a:ext cx="2087563" cy="1104900"/>
        </p:xfrm>
        <a:graphic>
          <a:graphicData uri="http://schemas.openxmlformats.org/drawingml/2006/table">
            <a:tbl>
              <a:tblPr/>
              <a:tblGrid>
                <a:gridCol w="998400"/>
                <a:gridCol w="1089163"/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GÉNERO 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2" marR="9522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EVALUACIÓN GENERAL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2" marR="9522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Femenino</a:t>
                      </a:r>
                    </a:p>
                  </a:txBody>
                  <a:tcPr marL="9522" marR="9522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9.3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2" marR="9522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Masculino</a:t>
                      </a:r>
                    </a:p>
                  </a:txBody>
                  <a:tcPr marL="9522" marR="9522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9.2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2" marR="9522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TOTAL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2" marR="9522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9.2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2" marR="9522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555777" y="4005064"/>
            <a:ext cx="1800199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4644008" y="4005064"/>
            <a:ext cx="1800199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</a:t>
            </a: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 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193594"/>
              </p:ext>
            </p:extLst>
          </p:nvPr>
        </p:nvGraphicFramePr>
        <p:xfrm>
          <a:off x="5148286" y="4797152"/>
          <a:ext cx="2232026" cy="1550988"/>
        </p:xfrm>
        <a:graphic>
          <a:graphicData uri="http://schemas.openxmlformats.org/drawingml/2006/table">
            <a:tbl>
              <a:tblPr/>
              <a:tblGrid>
                <a:gridCol w="1116013"/>
                <a:gridCol w="1116013"/>
              </a:tblGrid>
              <a:tr h="43633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EDAD 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7" marR="9527" marT="9527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EVALUACIÓN GENERAL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222931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 a 34 años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8.0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2931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35 a 44 años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9.2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2931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45 a 54 años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9.0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2931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55 años o más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9.3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29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9.2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7" marR="9527" marT="9527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107504" y="1064262"/>
            <a:ext cx="8964613" cy="34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Durante sus estudios de posgrado ¿Se encontraba trabajando?   </a:t>
            </a:r>
          </a:p>
        </p:txBody>
      </p:sp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3012" name="Rectangle 7"/>
          <p:cNvSpPr>
            <a:spLocks noChangeArrowheads="1"/>
          </p:cNvSpPr>
          <p:nvPr/>
        </p:nvSpPr>
        <p:spPr bwMode="auto">
          <a:xfrm>
            <a:off x="2590800" y="1637319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43013" name="AutoShape 8"/>
          <p:cNvSpPr>
            <a:spLocks noChangeArrowheads="1"/>
          </p:cNvSpPr>
          <p:nvPr/>
        </p:nvSpPr>
        <p:spPr bwMode="auto">
          <a:xfrm rot="16200000" flipH="1">
            <a:off x="2994819" y="2135000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47777" y="2357998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40.9%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17" name="Rectangle 7"/>
          <p:cNvSpPr>
            <a:spLocks noChangeArrowheads="1"/>
          </p:cNvSpPr>
          <p:nvPr/>
        </p:nvSpPr>
        <p:spPr bwMode="auto">
          <a:xfrm>
            <a:off x="4103688" y="1645257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43018" name="AutoShape 8"/>
          <p:cNvSpPr>
            <a:spLocks noChangeArrowheads="1"/>
          </p:cNvSpPr>
          <p:nvPr/>
        </p:nvSpPr>
        <p:spPr bwMode="auto">
          <a:xfrm rot="16200000" flipH="1">
            <a:off x="4579144" y="2142938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663601" y="2357998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59.1%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22" name="AutoShape 8"/>
          <p:cNvSpPr>
            <a:spLocks noChangeArrowheads="1"/>
          </p:cNvSpPr>
          <p:nvPr/>
        </p:nvSpPr>
        <p:spPr bwMode="auto">
          <a:xfrm rot="16200000" flipH="1">
            <a:off x="4485481" y="2992251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3023" name="Rectangle 3"/>
          <p:cNvSpPr>
            <a:spLocks noChangeArrowheads="1"/>
          </p:cNvSpPr>
          <p:nvPr/>
        </p:nvSpPr>
        <p:spPr bwMode="auto">
          <a:xfrm>
            <a:off x="2268538" y="3339119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43025" name="Rectangle 7"/>
          <p:cNvSpPr>
            <a:spLocks noChangeArrowheads="1"/>
          </p:cNvSpPr>
          <p:nvPr/>
        </p:nvSpPr>
        <p:spPr bwMode="auto">
          <a:xfrm>
            <a:off x="1763713" y="4994882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43026" name="AutoShape 8"/>
          <p:cNvSpPr>
            <a:spLocks noChangeArrowheads="1"/>
          </p:cNvSpPr>
          <p:nvPr/>
        </p:nvSpPr>
        <p:spPr bwMode="auto">
          <a:xfrm rot="10800000" flipH="1">
            <a:off x="4029075" y="509171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4714353" y="5026237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29.6%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35" name="Rectangle 7"/>
          <p:cNvSpPr>
            <a:spLocks noChangeArrowheads="1"/>
          </p:cNvSpPr>
          <p:nvPr/>
        </p:nvSpPr>
        <p:spPr bwMode="auto">
          <a:xfrm>
            <a:off x="1763713" y="4347182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43036" name="AutoShape 8"/>
          <p:cNvSpPr>
            <a:spLocks noChangeArrowheads="1"/>
          </p:cNvSpPr>
          <p:nvPr/>
        </p:nvSpPr>
        <p:spPr bwMode="auto">
          <a:xfrm rot="10800000" flipH="1">
            <a:off x="4029075" y="444401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4714353" y="4378165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70.4%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40" name="AutoShape 8"/>
          <p:cNvSpPr>
            <a:spLocks noChangeArrowheads="1"/>
          </p:cNvSpPr>
          <p:nvPr/>
        </p:nvSpPr>
        <p:spPr bwMode="auto">
          <a:xfrm rot="10800000" flipH="1">
            <a:off x="6156177" y="5166281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732240" y="4923870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8.4 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Meses promedio </a:t>
            </a:r>
          </a:p>
        </p:txBody>
      </p:sp>
      <p:sp>
        <p:nvSpPr>
          <p:cNvPr id="43044" name="Rectangle 7"/>
          <p:cNvSpPr>
            <a:spLocks noChangeArrowheads="1"/>
          </p:cNvSpPr>
          <p:nvPr/>
        </p:nvSpPr>
        <p:spPr bwMode="auto">
          <a:xfrm>
            <a:off x="6732239" y="5715983"/>
            <a:ext cx="2206501" cy="30555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5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</a:t>
            </a:r>
            <a:r>
              <a:rPr lang="es-MX" sz="15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-  </a:t>
            </a:r>
            <a:r>
              <a:rPr lang="es-MX" sz="15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 mes</a:t>
            </a:r>
          </a:p>
        </p:txBody>
      </p:sp>
      <p:sp>
        <p:nvSpPr>
          <p:cNvPr id="43045" name="Rectangle 7"/>
          <p:cNvSpPr>
            <a:spLocks noChangeArrowheads="1"/>
          </p:cNvSpPr>
          <p:nvPr/>
        </p:nvSpPr>
        <p:spPr bwMode="auto">
          <a:xfrm>
            <a:off x="6732239" y="6147783"/>
            <a:ext cx="2206501" cy="30555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5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</a:t>
            </a:r>
            <a:r>
              <a:rPr lang="es-MX" sz="15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sz="15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</a:t>
            </a:r>
            <a:r>
              <a:rPr lang="es-MX" sz="15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24 </a:t>
            </a:r>
            <a:r>
              <a:rPr lang="es-MX" sz="15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meses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827781" y="1124744"/>
            <a:ext cx="7488635" cy="34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3167061" y="1654969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 rot="16200000" flipH="1">
            <a:off x="3571080" y="2152650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4824038" y="2375648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>
                <a:latin typeface="Century Gothic" pitchFamily="34" charset="0"/>
                <a:ea typeface="ＭＳ Ｐゴシック" pitchFamily="34" charset="-128"/>
              </a:rPr>
              <a:t>0.0%</a:t>
            </a: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4679949" y="1662907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20" name="AutoShape 8"/>
          <p:cNvSpPr>
            <a:spLocks noChangeArrowheads="1"/>
          </p:cNvSpPr>
          <p:nvPr/>
        </p:nvSpPr>
        <p:spPr bwMode="auto">
          <a:xfrm rot="16200000" flipH="1">
            <a:off x="5155405" y="2160588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3239862" y="2375648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>
                <a:latin typeface="Century Gothic" pitchFamily="34" charset="0"/>
                <a:ea typeface="ＭＳ Ｐゴシック" pitchFamily="34" charset="-128"/>
              </a:rPr>
              <a:t>100.0%</a:t>
            </a: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0" y="3758956"/>
            <a:ext cx="7308304" cy="60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2555776" y="4650179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1.4  trabajos en promedio </a:t>
            </a: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2555777" y="5485660"/>
            <a:ext cx="2195736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 </a:t>
            </a: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 Trabajo</a:t>
            </a: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2555777" y="5917460"/>
            <a:ext cx="2195736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- 4 </a:t>
            </a: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Trabajos</a:t>
            </a:r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 rot="16200000" flipH="1">
            <a:off x="3405933" y="3154909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1625666"/>
              </p:ext>
            </p:extLst>
          </p:nvPr>
        </p:nvGraphicFramePr>
        <p:xfrm>
          <a:off x="1280181" y="875223"/>
          <a:ext cx="7884988" cy="577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883" y="1094660"/>
            <a:ext cx="8964613" cy="606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posgrado le impactó en su </a:t>
            </a:r>
            <a:endParaRPr lang="es-MX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mejora 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laboral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25016"/>
            <a:ext cx="7488237" cy="169131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“Doctorado en Ciencias Sociales”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  <a:endParaRPr lang="es-MX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067672" cy="1714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258564"/>
              </p:ext>
            </p:extLst>
          </p:nvPr>
        </p:nvGraphicFramePr>
        <p:xfrm>
          <a:off x="467544" y="490536"/>
          <a:ext cx="8208912" cy="5792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764704"/>
            <a:ext cx="8964613" cy="7492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100.0% que tienen o han tenido vida laboral y que el estudiar un posgrado les impactó en su mejora laboral)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818015" y="5805264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42.5%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012160" y="5098252"/>
            <a:ext cx="2339752" cy="490988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9159" name="AutoShape 8"/>
          <p:cNvSpPr>
            <a:spLocks noChangeArrowheads="1"/>
          </p:cNvSpPr>
          <p:nvPr/>
        </p:nvSpPr>
        <p:spPr bwMode="auto">
          <a:xfrm rot="16200000" flipH="1">
            <a:off x="7122519" y="5594498"/>
            <a:ext cx="143667" cy="133152"/>
          </a:xfrm>
          <a:prstGeom prst="rightArrow">
            <a:avLst>
              <a:gd name="adj1" fmla="val 50000"/>
              <a:gd name="adj2" fmla="val 47267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9160" name="AutoShape 8"/>
          <p:cNvSpPr>
            <a:spLocks noChangeArrowheads="1"/>
          </p:cNvSpPr>
          <p:nvPr/>
        </p:nvSpPr>
        <p:spPr bwMode="auto">
          <a:xfrm rot="10800000" flipH="1">
            <a:off x="5364089" y="523705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479704" y="6165304"/>
            <a:ext cx="1512168" cy="26259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2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-  30.0%</a:t>
            </a:r>
            <a:endParaRPr lang="es-MX" altLang="es-MX" sz="12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6479704" y="6478775"/>
            <a:ext cx="1512168" cy="26259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2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- 80.0</a:t>
            </a:r>
            <a:r>
              <a:rPr lang="es-MX" altLang="es-MX" sz="12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5114650"/>
              </p:ext>
            </p:extLst>
          </p:nvPr>
        </p:nvGraphicFramePr>
        <p:xfrm>
          <a:off x="1079500" y="836712"/>
          <a:ext cx="8064500" cy="577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17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11188" y="980728"/>
            <a:ext cx="8066087" cy="606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013686"/>
              </p:ext>
            </p:extLst>
          </p:nvPr>
        </p:nvGraphicFramePr>
        <p:xfrm>
          <a:off x="1259632" y="734370"/>
          <a:ext cx="8064500" cy="577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222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935959"/>
            <a:ext cx="8066087" cy="5488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es: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98.5%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en una empresa/institución)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2538369"/>
              </p:ext>
            </p:extLst>
          </p:nvPr>
        </p:nvGraphicFramePr>
        <p:xfrm>
          <a:off x="971600" y="523874"/>
          <a:ext cx="8460432" cy="6137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520" y="1064262"/>
            <a:ext cx="8712968" cy="34851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1052736"/>
            <a:ext cx="8066087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4276" name="Rectangle 7"/>
          <p:cNvSpPr>
            <a:spLocks noChangeArrowheads="1"/>
          </p:cNvSpPr>
          <p:nvPr/>
        </p:nvSpPr>
        <p:spPr bwMode="auto">
          <a:xfrm>
            <a:off x="3348038" y="1795165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54277" name="AutoShape 8"/>
          <p:cNvSpPr>
            <a:spLocks noChangeArrowheads="1"/>
          </p:cNvSpPr>
          <p:nvPr/>
        </p:nvSpPr>
        <p:spPr bwMode="auto">
          <a:xfrm rot="16200000" flipH="1">
            <a:off x="3752057" y="2292846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004841" y="2515202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>
                <a:latin typeface="Century Gothic" pitchFamily="34" charset="0"/>
                <a:ea typeface="ＭＳ Ｐゴシック" pitchFamily="34" charset="-128"/>
              </a:rPr>
              <a:t>0.0%</a:t>
            </a:r>
          </a:p>
        </p:txBody>
      </p:sp>
      <p:sp>
        <p:nvSpPr>
          <p:cNvPr id="54281" name="Rectangle 7"/>
          <p:cNvSpPr>
            <a:spLocks noChangeArrowheads="1"/>
          </p:cNvSpPr>
          <p:nvPr/>
        </p:nvSpPr>
        <p:spPr bwMode="auto">
          <a:xfrm>
            <a:off x="4860925" y="1803102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54282" name="AutoShape 8"/>
          <p:cNvSpPr>
            <a:spLocks noChangeArrowheads="1"/>
          </p:cNvSpPr>
          <p:nvPr/>
        </p:nvSpPr>
        <p:spPr bwMode="auto">
          <a:xfrm rot="16200000" flipH="1">
            <a:off x="5336382" y="2300783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420665" y="2515202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>
                <a:latin typeface="Century Gothic" pitchFamily="34" charset="0"/>
                <a:ea typeface="ＭＳ Ｐゴシック" pitchFamily="34" charset="-128"/>
              </a:rPr>
              <a:t>100.0%</a:t>
            </a:r>
          </a:p>
        </p:txBody>
      </p:sp>
      <p:sp>
        <p:nvSpPr>
          <p:cNvPr id="54286" name="AutoShape 8"/>
          <p:cNvSpPr>
            <a:spLocks noChangeArrowheads="1"/>
          </p:cNvSpPr>
          <p:nvPr/>
        </p:nvSpPr>
        <p:spPr bwMode="auto">
          <a:xfrm rot="16200000" flipH="1">
            <a:off x="3621881" y="3123109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541415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 la actividad que desempeña laboralmente con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formación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profesional?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307050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4291" name="Rectangle 7"/>
          <p:cNvSpPr>
            <a:spLocks noChangeArrowheads="1"/>
          </p:cNvSpPr>
          <p:nvPr/>
        </p:nvSpPr>
        <p:spPr bwMode="auto">
          <a:xfrm>
            <a:off x="3635375" y="5844877"/>
            <a:ext cx="2089150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</a:t>
            </a: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  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4292" name="Rectangle 7"/>
          <p:cNvSpPr>
            <a:spLocks noChangeArrowheads="1"/>
          </p:cNvSpPr>
          <p:nvPr/>
        </p:nvSpPr>
        <p:spPr bwMode="auto">
          <a:xfrm>
            <a:off x="3635375" y="6276677"/>
            <a:ext cx="2089150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</a:t>
            </a: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   10</a:t>
            </a:r>
          </a:p>
        </p:txBody>
      </p:sp>
      <p:sp>
        <p:nvSpPr>
          <p:cNvPr id="54293" name="AutoShape 8"/>
          <p:cNvSpPr>
            <a:spLocks noChangeArrowheads="1"/>
          </p:cNvSpPr>
          <p:nvPr/>
        </p:nvSpPr>
        <p:spPr bwMode="auto">
          <a:xfrm rot="16200000" flipH="1">
            <a:off x="4501356" y="4907459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54294" name="Rectangle 7"/>
          <p:cNvSpPr>
            <a:spLocks noChangeArrowheads="1"/>
          </p:cNvSpPr>
          <p:nvPr/>
        </p:nvSpPr>
        <p:spPr bwMode="auto">
          <a:xfrm>
            <a:off x="3059113" y="4405015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6853177"/>
              </p:ext>
            </p:extLst>
          </p:nvPr>
        </p:nvGraphicFramePr>
        <p:xfrm>
          <a:off x="1259632" y="980728"/>
          <a:ext cx="7956996" cy="5661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939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22652"/>
            <a:ext cx="8569325" cy="606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fue 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preparado en el posgrado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675602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107504" y="1139034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usted que aplica o ha aplicado en la práctica profesional los conocimientos obtenidos en el estudio de su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alt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donde 0% es “No he aplicado”)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393331" y="4779098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94.8%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5308" name="Rectangle 7"/>
          <p:cNvSpPr>
            <a:spLocks noChangeArrowheads="1"/>
          </p:cNvSpPr>
          <p:nvPr/>
        </p:nvSpPr>
        <p:spPr bwMode="auto">
          <a:xfrm>
            <a:off x="4393330" y="5370241"/>
            <a:ext cx="2195737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80.0</a:t>
            </a: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  <p:sp>
        <p:nvSpPr>
          <p:cNvPr id="55309" name="Rectangle 7"/>
          <p:cNvSpPr>
            <a:spLocks noChangeArrowheads="1"/>
          </p:cNvSpPr>
          <p:nvPr/>
        </p:nvSpPr>
        <p:spPr bwMode="auto">
          <a:xfrm>
            <a:off x="4393330" y="5802041"/>
            <a:ext cx="2195737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</a:t>
            </a: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  <p:sp>
        <p:nvSpPr>
          <p:cNvPr id="55310" name="AutoShape 8"/>
          <p:cNvSpPr>
            <a:spLocks noChangeArrowheads="1"/>
          </p:cNvSpPr>
          <p:nvPr/>
        </p:nvSpPr>
        <p:spPr bwMode="auto">
          <a:xfrm rot="16200000" flipH="1">
            <a:off x="5279207" y="4405041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55312" name="Rectangle 7"/>
          <p:cNvSpPr>
            <a:spLocks noChangeArrowheads="1"/>
          </p:cNvSpPr>
          <p:nvPr/>
        </p:nvSpPr>
        <p:spPr bwMode="auto">
          <a:xfrm>
            <a:off x="4067944" y="3473179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19386" y="2204466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0800000" flipH="1">
            <a:off x="4246811" y="2445766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860032" y="2420515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 rot="16200000" flipH="1">
            <a:off x="5277098" y="3055367"/>
            <a:ext cx="388937" cy="214312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1857365"/>
              </p:ext>
            </p:extLst>
          </p:nvPr>
        </p:nvGraphicFramePr>
        <p:xfrm>
          <a:off x="1079500" y="908720"/>
          <a:ext cx="8064500" cy="577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23528" y="1094660"/>
            <a:ext cx="8568952" cy="60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5285224"/>
              </p:ext>
            </p:extLst>
          </p:nvPr>
        </p:nvGraphicFramePr>
        <p:xfrm>
          <a:off x="1151730" y="1412776"/>
          <a:ext cx="7740749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11188" y="980728"/>
            <a:ext cx="8066087" cy="123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1600" dirty="0" smtClean="0">
              <a:solidFill>
                <a:srgbClr val="FF0000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Mención</a:t>
            </a:r>
            <a:endParaRPr lang="es-MX" sz="1600" u="sng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</p:spTree>
    <p:extLst>
      <p:ext uri="{BB962C8B-B14F-4D97-AF65-F5344CB8AC3E}">
        <p14:creationId xmlns:p14="http://schemas.microsoft.com/office/powerpoint/2010/main" val="3590738318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5648362"/>
              </p:ext>
            </p:extLst>
          </p:nvPr>
        </p:nvGraphicFramePr>
        <p:xfrm>
          <a:off x="1115616" y="1340768"/>
          <a:ext cx="7812757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11188" y="980728"/>
            <a:ext cx="8066087" cy="123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1600" dirty="0" smtClean="0">
              <a:solidFill>
                <a:srgbClr val="FF0000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Mención</a:t>
            </a:r>
            <a:endParaRPr lang="es-MX" sz="1600" u="sng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</p:spTree>
    <p:extLst>
      <p:ext uri="{BB962C8B-B14F-4D97-AF65-F5344CB8AC3E}">
        <p14:creationId xmlns:p14="http://schemas.microsoft.com/office/powerpoint/2010/main" val="225133360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599273"/>
            <a:ext cx="7559675" cy="398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del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Doctorado en Ciencias Sociales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 eaLnBrk="0"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Beneficios según la orientación</a:t>
            </a: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11188" y="980728"/>
            <a:ext cx="8066087" cy="123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1600" dirty="0" smtClean="0">
              <a:solidFill>
                <a:srgbClr val="FF0000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u="sng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939741"/>
              </p:ext>
            </p:extLst>
          </p:nvPr>
        </p:nvGraphicFramePr>
        <p:xfrm>
          <a:off x="755576" y="2348880"/>
          <a:ext cx="7781925" cy="3121565"/>
        </p:xfrm>
        <a:graphic>
          <a:graphicData uri="http://schemas.openxmlformats.org/drawingml/2006/table">
            <a:tbl>
              <a:tblPr/>
              <a:tblGrid>
                <a:gridCol w="3778448"/>
                <a:gridCol w="1289711"/>
                <a:gridCol w="1316580"/>
                <a:gridCol w="1397186"/>
              </a:tblGrid>
              <a:tr h="47198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624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12.9%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10.6%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9.8%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6.1%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5.3%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Ninguna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3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1693940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1255332"/>
              </p:ext>
            </p:extLst>
          </p:nvPr>
        </p:nvGraphicFramePr>
        <p:xfrm>
          <a:off x="0" y="312882"/>
          <a:ext cx="9144000" cy="5518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837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528" y="1136270"/>
            <a:ext cx="8569325" cy="34851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perspectiva profesional?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1260292"/>
              </p:ext>
            </p:extLst>
          </p:nvPr>
        </p:nvGraphicFramePr>
        <p:xfrm>
          <a:off x="4139952" y="3140968"/>
          <a:ext cx="5652740" cy="3861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5156257"/>
              </p:ext>
            </p:extLst>
          </p:nvPr>
        </p:nvGraphicFramePr>
        <p:xfrm>
          <a:off x="-1260648" y="294630"/>
          <a:ext cx="7776864" cy="4430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041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9346" y="1054645"/>
            <a:ext cx="8569325" cy="34851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 usted parte del Sistema Nacional de Investigadores (SNI)?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364088" y="3429000"/>
            <a:ext cx="2590950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nivel?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0423" name="AutoShape 8"/>
          <p:cNvSpPr>
            <a:spLocks noChangeArrowheads="1"/>
          </p:cNvSpPr>
          <p:nvPr/>
        </p:nvSpPr>
        <p:spPr bwMode="auto">
          <a:xfrm rot="12383223" flipH="1">
            <a:off x="5483660" y="3101540"/>
            <a:ext cx="344296" cy="294755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136270"/>
            <a:ext cx="8569325" cy="34851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pertenece a alguna…?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885115"/>
              </p:ext>
            </p:extLst>
          </p:nvPr>
        </p:nvGraphicFramePr>
        <p:xfrm>
          <a:off x="1763687" y="1772815"/>
          <a:ext cx="5760640" cy="1512169"/>
        </p:xfrm>
        <a:graphic>
          <a:graphicData uri="http://schemas.openxmlformats.org/drawingml/2006/table">
            <a:tbl>
              <a:tblPr/>
              <a:tblGrid>
                <a:gridCol w="3155326"/>
                <a:gridCol w="868438"/>
                <a:gridCol w="868438"/>
                <a:gridCol w="868438"/>
              </a:tblGrid>
              <a:tr h="39793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7141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Academia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41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/>
                        </a:rPr>
                        <a:t>Sociedad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41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/>
                        </a:rPr>
                        <a:t>Organización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250825" y="3872574"/>
            <a:ext cx="8569325" cy="34851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participa en alguna red profesional?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3203848" y="4529759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19" name="AutoShape 8"/>
          <p:cNvSpPr>
            <a:spLocks noChangeArrowheads="1"/>
          </p:cNvSpPr>
          <p:nvPr/>
        </p:nvSpPr>
        <p:spPr bwMode="auto">
          <a:xfrm rot="16200000" flipH="1">
            <a:off x="3607867" y="5027440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5003898" y="5242475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56.1%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4860032" y="4529759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22" name="AutoShape 8"/>
          <p:cNvSpPr>
            <a:spLocks noChangeArrowheads="1"/>
          </p:cNvSpPr>
          <p:nvPr/>
        </p:nvSpPr>
        <p:spPr bwMode="auto">
          <a:xfrm rot="16200000" flipH="1">
            <a:off x="5335489" y="5027440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3276029" y="5250686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43.9%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85591"/>
              </p:ext>
            </p:extLst>
          </p:nvPr>
        </p:nvGraphicFramePr>
        <p:xfrm>
          <a:off x="3563888" y="404664"/>
          <a:ext cx="5256584" cy="6164445"/>
        </p:xfrm>
        <a:graphic>
          <a:graphicData uri="http://schemas.openxmlformats.org/drawingml/2006/table">
            <a:tbl>
              <a:tblPr/>
              <a:tblGrid>
                <a:gridCol w="4599513"/>
                <a:gridCol w="657071"/>
              </a:tblGrid>
              <a:tr h="24783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Red</a:t>
                      </a:r>
                      <a:r>
                        <a:rPr lang="es-MX" sz="13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 Profesional</a:t>
                      </a:r>
                      <a:r>
                        <a:rPr lang="es-MX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 </a:t>
                      </a:r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*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 **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Asociación Latinoamericana de Investigadores de la Comunicación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Red de Investigadores de Gobiernos Locales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Asociación Mexicana de Derecho a la Educación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Asociación Mexicana de Estudios de Trabajo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Calidad por la democracia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Ciudadanía y Movimientos Sociales en América Latina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Colegio de Economistas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Competence Red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Consorcio Mexicano de Recursos Nacionales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Cuerpo Académico de la Universidad de Córdoba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Economía, Cultura Política y Democracia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Estudios sobre América Latina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Federación Mexicana de Educación Sexual y Sexología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Grupo de Progreso y Político-Social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Historiadores de la prensa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Investigadores Sobre Globalización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Red de Ciencias Políticas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Red de Economía Social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Red de Enseñanza, Difusión e Investigación de la Historia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Red de Investigadores de Juventud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Red de Investigadores sobre Estudios Latinoamericanos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Red de Investigadores sobre Estudios Municipales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Red de Investigadores Sociales sobre el Agua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Red Internacional de Ciencias Sociales y Políticas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Red Nacional de Investigadores de Movimientos Sociales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Red Nacional de Investigadores sobre Emociones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Red Nacional Urbana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Red Temática de Estudios de Agua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5901" marR="5901" marT="59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179513" y="5425799"/>
            <a:ext cx="3240359" cy="235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**Porcentaje de menciones, no de entrevistados.  </a:t>
            </a:r>
            <a:endParaRPr lang="es-MX" sz="1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79513" y="5157192"/>
            <a:ext cx="3024336" cy="235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*Respuestas otorgadas por los entrevistados.</a:t>
            </a:r>
            <a:endParaRPr lang="es-MX" sz="1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0825" y="2852936"/>
            <a:ext cx="3097039" cy="7492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alt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43.9% que participa en una red profesional)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0907367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0825" y="1196975"/>
            <a:ext cx="8569325" cy="606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</a:t>
            </a:r>
            <a:endParaRPr lang="es-MX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alguna participación...?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664207"/>
              </p:ext>
            </p:extLst>
          </p:nvPr>
        </p:nvGraphicFramePr>
        <p:xfrm>
          <a:off x="1043608" y="2276872"/>
          <a:ext cx="7128793" cy="1584175"/>
        </p:xfrm>
        <a:graphic>
          <a:graphicData uri="http://schemas.openxmlformats.org/drawingml/2006/table">
            <a:tbl>
              <a:tblPr/>
              <a:tblGrid>
                <a:gridCol w="4567549"/>
                <a:gridCol w="853748"/>
                <a:gridCol w="853748"/>
                <a:gridCol w="853748"/>
              </a:tblGrid>
              <a:tr h="45645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7590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0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0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151983"/>
            <a:ext cx="9144000" cy="83512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su desempeño en el posgrado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cursó?</a:t>
            </a:r>
            <a:endParaRPr lang="es-MX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456805" y="353919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9.2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491780" y="4260701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491780" y="4692501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 rot="16200000" flipH="1">
            <a:off x="4357761" y="3139604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76277" y="2276376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Evaluación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519227989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66949"/>
            <a:ext cx="8569325" cy="86378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Asociado a las líneas o área de conocimiento de 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doctorado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usted 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realizado, publicado o registrado algunos de los siguientes trabajos 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originales?: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16200000" flipH="1" flipV="1">
            <a:off x="2177083" y="4815806"/>
            <a:ext cx="324199" cy="142875"/>
          </a:xfrm>
          <a:prstGeom prst="rightArrow">
            <a:avLst>
              <a:gd name="adj1" fmla="val 50000"/>
              <a:gd name="adj2" fmla="val 4799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765091"/>
              </p:ext>
            </p:extLst>
          </p:nvPr>
        </p:nvGraphicFramePr>
        <p:xfrm>
          <a:off x="2123728" y="5157192"/>
          <a:ext cx="3312368" cy="829434"/>
        </p:xfrm>
        <a:graphic>
          <a:graphicData uri="http://schemas.openxmlformats.org/drawingml/2006/table">
            <a:tbl>
              <a:tblPr/>
              <a:tblGrid>
                <a:gridCol w="2612384"/>
                <a:gridCol w="699984"/>
              </a:tblGrid>
              <a:tr h="21602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 dirty="0" smtClean="0">
                          <a:effectLst/>
                          <a:latin typeface="Calibri"/>
                        </a:rPr>
                        <a:t>Dirección de Tesis con Premio de la Cámara de Comercio de Guadalajara</a:t>
                      </a:r>
                      <a:endParaRPr lang="es-MX" sz="13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 dirty="0"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660743"/>
              </p:ext>
            </p:extLst>
          </p:nvPr>
        </p:nvGraphicFramePr>
        <p:xfrm>
          <a:off x="2076450" y="2204863"/>
          <a:ext cx="4991100" cy="2448273"/>
        </p:xfrm>
        <a:graphic>
          <a:graphicData uri="http://schemas.openxmlformats.org/drawingml/2006/table">
            <a:tbl>
              <a:tblPr/>
              <a:tblGrid>
                <a:gridCol w="2705100"/>
                <a:gridCol w="762000"/>
                <a:gridCol w="762000"/>
                <a:gridCol w="762000"/>
              </a:tblGrid>
              <a:tr h="45162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327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Artículo indexado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7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Libro (Capítulo de libro)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7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Derechos de autor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7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Patente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7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/>
                        </a:rPr>
                        <a:t>Desarrollo de software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7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Otro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3593668"/>
              </p:ext>
            </p:extLst>
          </p:nvPr>
        </p:nvGraphicFramePr>
        <p:xfrm>
          <a:off x="755576" y="720725"/>
          <a:ext cx="8388424" cy="5948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45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09104"/>
            <a:ext cx="8569325" cy="606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¿Usted realizó 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alguna estancia posdoctoral 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instituciones nacionales o del extranjero?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0350988"/>
              </p:ext>
            </p:extLst>
          </p:nvPr>
        </p:nvGraphicFramePr>
        <p:xfrm>
          <a:off x="-1548680" y="1265277"/>
          <a:ext cx="9001000" cy="5262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094660"/>
            <a:ext cx="8569325" cy="606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</a:t>
            </a:r>
            <a:endParaRPr lang="es-MX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realizó?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5540" name="AutoShape 8"/>
          <p:cNvSpPr>
            <a:spLocks noChangeArrowheads="1"/>
          </p:cNvSpPr>
          <p:nvPr/>
        </p:nvSpPr>
        <p:spPr bwMode="auto">
          <a:xfrm rot="10800000" flipH="1">
            <a:off x="5436096" y="2781051"/>
            <a:ext cx="455055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65553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587859"/>
              </p:ext>
            </p:extLst>
          </p:nvPr>
        </p:nvGraphicFramePr>
        <p:xfrm>
          <a:off x="6228184" y="2636912"/>
          <a:ext cx="2664296" cy="1590675"/>
        </p:xfrm>
        <a:graphic>
          <a:graphicData uri="http://schemas.openxmlformats.org/drawingml/2006/table">
            <a:tbl>
              <a:tblPr/>
              <a:tblGrid>
                <a:gridCol w="1975254"/>
                <a:gridCol w="689042"/>
              </a:tblGrid>
              <a:tr h="4000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¿qué tipo de estudios?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Posdoctorado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Cursos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Diplomado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Especialidad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197822"/>
              </p:ext>
            </p:extLst>
          </p:nvPr>
        </p:nvGraphicFramePr>
        <p:xfrm>
          <a:off x="900186" y="1628775"/>
          <a:ext cx="7488238" cy="3781443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14 de noviembre del 2015 al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24 de febrero del 2016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del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Doctorado en Ciencias Sociales</a:t>
                      </a: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66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5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0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619672" y="5556026"/>
            <a:ext cx="619283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egresados.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8107325"/>
              </p:ext>
            </p:extLst>
          </p:nvPr>
        </p:nvGraphicFramePr>
        <p:xfrm>
          <a:off x="-1332656" y="811799"/>
          <a:ext cx="8496944" cy="4849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6562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908720"/>
            <a:ext cx="7632700" cy="83512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71.2%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 rot="13311522" flipH="1">
            <a:off x="5404742" y="2849275"/>
            <a:ext cx="503238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501981"/>
              </p:ext>
            </p:extLst>
          </p:nvPr>
        </p:nvGraphicFramePr>
        <p:xfrm>
          <a:off x="5940152" y="3300586"/>
          <a:ext cx="2738562" cy="1352550"/>
        </p:xfrm>
        <a:graphic>
          <a:graphicData uri="http://schemas.openxmlformats.org/drawingml/2006/table">
            <a:tbl>
              <a:tblPr/>
              <a:tblGrid>
                <a:gridCol w="2030313"/>
                <a:gridCol w="708249"/>
              </a:tblGrid>
              <a:tr h="4000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¿qué tipo de estudios?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Posdoctorado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Cursos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Maestría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4792669"/>
              </p:ext>
            </p:extLst>
          </p:nvPr>
        </p:nvGraphicFramePr>
        <p:xfrm>
          <a:off x="0" y="260648"/>
          <a:ext cx="9144000" cy="5517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34851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1 CuadroTexto"/>
          <p:cNvSpPr txBox="1">
            <a:spLocks noChangeArrowheads="1"/>
          </p:cNvSpPr>
          <p:nvPr/>
        </p:nvSpPr>
        <p:spPr bwMode="auto">
          <a:xfrm>
            <a:off x="2678113" y="5608638"/>
            <a:ext cx="3787775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b="1">
                <a:cs typeface="Arial" charset="0"/>
              </a:rPr>
              <a:t>Decisiones que construyen éxito</a:t>
            </a:r>
          </a:p>
          <a:p>
            <a:pPr algn="ctr"/>
            <a:endParaRPr lang="es-MX" b="1">
              <a:cs typeface="Arial" charset="0"/>
            </a:endParaRPr>
          </a:p>
          <a:p>
            <a:pPr algn="ctr"/>
            <a:r>
              <a:rPr lang="es-MX" sz="1400" b="1">
                <a:cs typeface="Arial" charset="0"/>
              </a:rPr>
              <a:t>www.corporativoacsi.com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5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6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7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448764"/>
              </p:ext>
            </p:extLst>
          </p:nvPr>
        </p:nvGraphicFramePr>
        <p:xfrm>
          <a:off x="1019561" y="3212976"/>
          <a:ext cx="5712455" cy="3471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2699792" y="1719114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918" y="105175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6054926" y="908720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4500763" y="1583407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6033962" y="1556420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27.3%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3737720" y="332036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3742483" y="2210147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4502351" y="90872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4502351" y="122939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6082869" y="1196057"/>
            <a:ext cx="59022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1.5%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4491238" y="1948532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6031581" y="191519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25.8%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55" y="152324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395536" y="2890082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47.0</a:t>
            </a:r>
            <a:r>
              <a:rPr lang="es-MX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1547664" y="2891670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53.0</a:t>
            </a:r>
            <a:r>
              <a:rPr lang="es-MX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818" y="152324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4432501" y="2308895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6025231" y="2275557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40.9%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2449190" y="3411215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29" name="4 Rectángulo"/>
          <p:cNvSpPr>
            <a:spLocks noChangeArrowheads="1"/>
          </p:cNvSpPr>
          <p:nvPr/>
        </p:nvSpPr>
        <p:spPr bwMode="auto">
          <a:xfrm>
            <a:off x="4355529" y="6420122"/>
            <a:ext cx="475297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consideró año de egreso proporcionado por el entrevistado.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57" name="Text Box 59"/>
          <p:cNvSpPr txBox="1">
            <a:spLocks noChangeArrowheads="1"/>
          </p:cNvSpPr>
          <p:nvPr/>
        </p:nvSpPr>
        <p:spPr bwMode="auto">
          <a:xfrm>
            <a:off x="4519986" y="2668935"/>
            <a:ext cx="1239443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No contestó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58" name="Text Box 60"/>
          <p:cNvSpPr txBox="1">
            <a:spLocks noChangeArrowheads="1"/>
          </p:cNvSpPr>
          <p:nvPr/>
        </p:nvSpPr>
        <p:spPr bwMode="auto">
          <a:xfrm>
            <a:off x="6064587" y="2636912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4.5%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graphicFrame>
        <p:nvGraphicFramePr>
          <p:cNvPr id="62" name="6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914069"/>
              </p:ext>
            </p:extLst>
          </p:nvPr>
        </p:nvGraphicFramePr>
        <p:xfrm>
          <a:off x="7130260" y="2265769"/>
          <a:ext cx="1618204" cy="3956685"/>
        </p:xfrm>
        <a:graphic>
          <a:graphicData uri="http://schemas.openxmlformats.org/drawingml/2006/table">
            <a:tbl>
              <a:tblPr/>
              <a:tblGrid>
                <a:gridCol w="1008113"/>
                <a:gridCol w="610091"/>
              </a:tblGrid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AÑO DE </a:t>
                      </a:r>
                      <a:endParaRPr lang="es-MX" sz="1200" b="1" i="0" u="none" strike="noStrike" dirty="0" smtClean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EGRESO </a:t>
                      </a:r>
                      <a:r>
                        <a:rPr lang="es-MX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*</a:t>
                      </a:r>
                      <a:endParaRPr lang="es-MX" sz="11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1995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3.0%</a:t>
                      </a:r>
                      <a:endParaRPr lang="es-MX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1996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7.6%</a:t>
                      </a:r>
                      <a:endParaRPr lang="es-MX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1997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3.0%</a:t>
                      </a:r>
                      <a:endParaRPr lang="es-MX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1999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7.6%</a:t>
                      </a:r>
                      <a:endParaRPr lang="es-MX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3.0%</a:t>
                      </a:r>
                      <a:endParaRPr lang="es-MX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2001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4.5%</a:t>
                      </a:r>
                      <a:endParaRPr lang="es-MX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2003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1.5%</a:t>
                      </a:r>
                      <a:endParaRPr lang="es-MX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2004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18.2%</a:t>
                      </a:r>
                      <a:endParaRPr lang="es-MX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2005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1.5%</a:t>
                      </a:r>
                      <a:endParaRPr lang="es-MX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2006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7.6%</a:t>
                      </a:r>
                      <a:endParaRPr lang="es-MX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2009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9.1%</a:t>
                      </a:r>
                      <a:endParaRPr lang="es-MX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1.5%</a:t>
                      </a:r>
                      <a:endParaRPr lang="es-MX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19.7%</a:t>
                      </a:r>
                      <a:endParaRPr lang="es-MX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2012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1.5%</a:t>
                      </a:r>
                      <a:endParaRPr lang="es-MX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2013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10.6%</a:t>
                      </a:r>
                      <a:endParaRPr lang="es-MX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effectLst/>
                          <a:latin typeface="Calibri"/>
                        </a:rPr>
                        <a:t>TOTAL</a:t>
                      </a:r>
                      <a:endParaRPr lang="es-MX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9821833"/>
              </p:ext>
            </p:extLst>
          </p:nvPr>
        </p:nvGraphicFramePr>
        <p:xfrm>
          <a:off x="971600" y="598921"/>
          <a:ext cx="8424936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984275"/>
            <a:ext cx="78486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estudiar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un posgrado?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9549274"/>
              </p:ext>
            </p:extLst>
          </p:nvPr>
        </p:nvGraphicFramePr>
        <p:xfrm>
          <a:off x="914400" y="620688"/>
          <a:ext cx="8460432" cy="6165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4400" y="908720"/>
            <a:ext cx="7618040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7123337"/>
              </p:ext>
            </p:extLst>
          </p:nvPr>
        </p:nvGraphicFramePr>
        <p:xfrm>
          <a:off x="-668337" y="3274957"/>
          <a:ext cx="6413499" cy="2913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1835696" y="936178"/>
            <a:ext cx="4212307" cy="34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</a:t>
            </a:r>
            <a:r>
              <a:rPr lang="es-ES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titulado de su posgrado?</a:t>
            </a:r>
            <a:endParaRPr lang="es-MX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2590800" y="1511994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33797" name="AutoShape 8"/>
          <p:cNvSpPr>
            <a:spLocks noChangeArrowheads="1"/>
          </p:cNvSpPr>
          <p:nvPr/>
        </p:nvSpPr>
        <p:spPr bwMode="auto">
          <a:xfrm rot="16200000" flipH="1">
            <a:off x="2994819" y="2009675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47777" y="2231727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4.5%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1" name="Rectangle 7"/>
          <p:cNvSpPr>
            <a:spLocks noChangeArrowheads="1"/>
          </p:cNvSpPr>
          <p:nvPr/>
        </p:nvSpPr>
        <p:spPr bwMode="auto">
          <a:xfrm>
            <a:off x="4103688" y="1519932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3802" name="AutoShape 8"/>
          <p:cNvSpPr>
            <a:spLocks noChangeArrowheads="1"/>
          </p:cNvSpPr>
          <p:nvPr/>
        </p:nvSpPr>
        <p:spPr bwMode="auto">
          <a:xfrm rot="16200000" flipH="1">
            <a:off x="4579144" y="2017613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663601" y="2231727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95.5%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6" name="AutoShape 8"/>
          <p:cNvSpPr>
            <a:spLocks noChangeArrowheads="1"/>
          </p:cNvSpPr>
          <p:nvPr/>
        </p:nvSpPr>
        <p:spPr bwMode="auto">
          <a:xfrm rot="13799635" flipH="1">
            <a:off x="4884737" y="2756595"/>
            <a:ext cx="530225" cy="215900"/>
          </a:xfrm>
          <a:prstGeom prst="rightArrow">
            <a:avLst>
              <a:gd name="adj1" fmla="val 50000"/>
              <a:gd name="adj2" fmla="val 4738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3807" name="Rectangle 3"/>
          <p:cNvSpPr>
            <a:spLocks noChangeArrowheads="1"/>
          </p:cNvSpPr>
          <p:nvPr/>
        </p:nvSpPr>
        <p:spPr bwMode="auto">
          <a:xfrm>
            <a:off x="900113" y="3167757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motivo no se ha titulado?</a:t>
            </a:r>
            <a:endParaRPr lang="es-MX" sz="160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808" name="Rectangle 3"/>
          <p:cNvSpPr>
            <a:spLocks noChangeArrowheads="1"/>
          </p:cNvSpPr>
          <p:nvPr/>
        </p:nvSpPr>
        <p:spPr bwMode="auto">
          <a:xfrm>
            <a:off x="5219700" y="3167757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cuánto tiempo espera titularse?</a:t>
            </a:r>
          </a:p>
        </p:txBody>
      </p:sp>
      <p:sp>
        <p:nvSpPr>
          <p:cNvPr id="33809" name="AutoShape 8"/>
          <p:cNvSpPr>
            <a:spLocks noChangeArrowheads="1"/>
          </p:cNvSpPr>
          <p:nvPr/>
        </p:nvSpPr>
        <p:spPr bwMode="auto">
          <a:xfrm rot="17877689" flipH="1">
            <a:off x="4058443" y="2774851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5336854" y="4089401"/>
            <a:ext cx="1836638" cy="2769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3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Menos de </a:t>
            </a:r>
            <a:r>
              <a:rPr lang="es-MX" sz="13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6 meses</a:t>
            </a:r>
            <a:endParaRPr lang="es-MX" sz="13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8" name="AutoShape 8"/>
          <p:cNvSpPr>
            <a:spLocks noChangeArrowheads="1"/>
          </p:cNvSpPr>
          <p:nvPr/>
        </p:nvSpPr>
        <p:spPr bwMode="auto">
          <a:xfrm rot="10800000" flipH="1">
            <a:off x="7317508" y="418623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7780041" y="4088348"/>
            <a:ext cx="945307" cy="292709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solidFill>
                  <a:srgbClr val="C00000"/>
                </a:solidFill>
                <a:latin typeface="Century Gothic" pitchFamily="34" charset="0"/>
                <a:ea typeface="ＭＳ Ｐゴシック" pitchFamily="34" charset="-128"/>
              </a:rPr>
              <a:t>66.7%</a:t>
            </a:r>
            <a:endParaRPr lang="es-MX" sz="1400" b="1" dirty="0">
              <a:solidFill>
                <a:srgbClr val="C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5327651" y="4593457"/>
            <a:ext cx="1836638" cy="2769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3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</a:t>
            </a:r>
            <a:r>
              <a:rPr lang="es-MX" sz="13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e 6 a 12 meses</a:t>
            </a:r>
            <a:endParaRPr lang="es-MX" sz="13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1" name="AutoShape 8"/>
          <p:cNvSpPr>
            <a:spLocks noChangeArrowheads="1"/>
          </p:cNvSpPr>
          <p:nvPr/>
        </p:nvSpPr>
        <p:spPr bwMode="auto">
          <a:xfrm rot="10800000" flipH="1">
            <a:off x="7308305" y="4690294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7770838" y="4592404"/>
            <a:ext cx="945307" cy="292709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33.3%</a:t>
            </a:r>
            <a:endParaRPr lang="es-MX" sz="14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1138957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1546076" y="2333409"/>
            <a:ext cx="7130380" cy="3447420"/>
            <a:chOff x="1546076" y="2333409"/>
            <a:chExt cx="7130380" cy="3447420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auto">
            <a:xfrm>
              <a:off x="2123728" y="2333409"/>
              <a:ext cx="324008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Aspecto</a:t>
              </a:r>
              <a:endParaRPr 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4820" name="Rectangle 3"/>
            <p:cNvSpPr>
              <a:spLocks noChangeArrowheads="1"/>
            </p:cNvSpPr>
            <p:nvPr/>
          </p:nvSpPr>
          <p:spPr bwMode="auto">
            <a:xfrm>
              <a:off x="5434781" y="2341346"/>
              <a:ext cx="324167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6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promedio</a:t>
              </a:r>
              <a:endPara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4821" name="Rectangle 7"/>
            <p:cNvSpPr>
              <a:spLocks noChangeArrowheads="1"/>
            </p:cNvSpPr>
            <p:nvPr/>
          </p:nvSpPr>
          <p:spPr bwMode="auto">
            <a:xfrm>
              <a:off x="1547664" y="3901236"/>
              <a:ext cx="4293518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Conocimientos obtenidos</a:t>
              </a:r>
            </a:p>
          </p:txBody>
        </p:sp>
        <p:sp>
          <p:nvSpPr>
            <p:cNvPr id="34822" name="AutoShape 8"/>
            <p:cNvSpPr>
              <a:spLocks noChangeArrowheads="1"/>
            </p:cNvSpPr>
            <p:nvPr/>
          </p:nvSpPr>
          <p:spPr bwMode="auto">
            <a:xfrm rot="10800000" flipH="1">
              <a:off x="6053683" y="3493871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23" name="Rectangle 7"/>
            <p:cNvSpPr>
              <a:spLocks noChangeArrowheads="1"/>
            </p:cNvSpPr>
            <p:nvPr/>
          </p:nvSpPr>
          <p:spPr bwMode="auto">
            <a:xfrm>
              <a:off x="1547664" y="3429000"/>
              <a:ext cx="4295104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Horarios</a:t>
              </a:r>
            </a:p>
          </p:txBody>
        </p:sp>
        <p:sp>
          <p:nvSpPr>
            <p:cNvPr id="34824" name="AutoShape 8"/>
            <p:cNvSpPr>
              <a:spLocks noChangeArrowheads="1"/>
            </p:cNvSpPr>
            <p:nvPr/>
          </p:nvSpPr>
          <p:spPr bwMode="auto">
            <a:xfrm rot="10800000" flipH="1">
              <a:off x="6053683" y="5008346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658470" y="4941168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9.0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658470" y="3381427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31" name="Rectangle 7"/>
            <p:cNvSpPr>
              <a:spLocks noChangeArrowheads="1"/>
            </p:cNvSpPr>
            <p:nvPr/>
          </p:nvSpPr>
          <p:spPr bwMode="auto">
            <a:xfrm>
              <a:off x="1546076" y="4405292"/>
              <a:ext cx="4295105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Preparación de los profesores</a:t>
              </a:r>
            </a:p>
          </p:txBody>
        </p:sp>
        <p:sp>
          <p:nvSpPr>
            <p:cNvPr id="34832" name="AutoShape 8"/>
            <p:cNvSpPr>
              <a:spLocks noChangeArrowheads="1"/>
            </p:cNvSpPr>
            <p:nvPr/>
          </p:nvSpPr>
          <p:spPr bwMode="auto">
            <a:xfrm rot="10800000" flipH="1">
              <a:off x="6053683" y="295888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33" name="Rectangle 7"/>
            <p:cNvSpPr>
              <a:spLocks noChangeArrowheads="1"/>
            </p:cNvSpPr>
            <p:nvPr/>
          </p:nvSpPr>
          <p:spPr bwMode="auto">
            <a:xfrm>
              <a:off x="1546076" y="2934752"/>
              <a:ext cx="4295105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Beneficios obtenidos</a:t>
              </a:r>
            </a:p>
          </p:txBody>
        </p:sp>
        <p:sp>
          <p:nvSpPr>
            <p:cNvPr id="34834" name="AutoShape 8"/>
            <p:cNvSpPr>
              <a:spLocks noChangeArrowheads="1"/>
            </p:cNvSpPr>
            <p:nvPr/>
          </p:nvSpPr>
          <p:spPr bwMode="auto">
            <a:xfrm rot="10800000" flipH="1">
              <a:off x="6053683" y="4509871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658470" y="2877371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658470" y="4437112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9.4</a:t>
              </a:r>
            </a:p>
          </p:txBody>
        </p:sp>
        <p:sp>
          <p:nvSpPr>
            <p:cNvPr id="34841" name="Rectangle 7"/>
            <p:cNvSpPr>
              <a:spLocks noChangeArrowheads="1"/>
            </p:cNvSpPr>
            <p:nvPr/>
          </p:nvSpPr>
          <p:spPr bwMode="auto">
            <a:xfrm>
              <a:off x="1546076" y="4909348"/>
              <a:ext cx="4295105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Plan de </a:t>
              </a: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estudios (Programa académico)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2" name="AutoShape 8"/>
            <p:cNvSpPr>
              <a:spLocks noChangeArrowheads="1"/>
            </p:cNvSpPr>
            <p:nvPr/>
          </p:nvSpPr>
          <p:spPr bwMode="auto">
            <a:xfrm rot="10800000" flipH="1">
              <a:off x="6053683" y="3976471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658470" y="3933056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9.4</a:t>
              </a:r>
            </a:p>
          </p:txBody>
        </p:sp>
        <p:sp>
          <p:nvSpPr>
            <p:cNvPr id="34847" name="Rectangle 7"/>
            <p:cNvSpPr>
              <a:spLocks noChangeArrowheads="1"/>
            </p:cNvSpPr>
            <p:nvPr/>
          </p:nvSpPr>
          <p:spPr bwMode="auto">
            <a:xfrm>
              <a:off x="1547664" y="5413404"/>
              <a:ext cx="4295104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Instalaciones</a:t>
              </a:r>
            </a:p>
          </p:txBody>
        </p:sp>
        <p:sp>
          <p:nvSpPr>
            <p:cNvPr id="34848" name="AutoShape 8"/>
            <p:cNvSpPr>
              <a:spLocks noChangeArrowheads="1"/>
            </p:cNvSpPr>
            <p:nvPr/>
          </p:nvSpPr>
          <p:spPr bwMode="auto">
            <a:xfrm rot="10800000" flipH="1">
              <a:off x="6053683" y="551793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659612" y="5445224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8.2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11932</TotalTime>
  <Words>2262</Words>
  <Application>Microsoft Office PowerPoint</Application>
  <PresentationFormat>Presentación en pantalla (4:3)</PresentationFormat>
  <Paragraphs>642</Paragraphs>
  <Slides>42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42</vt:i4>
      </vt:variant>
    </vt:vector>
  </HeadingPairs>
  <TitlesOfParts>
    <vt:vector size="44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laptop</cp:lastModifiedBy>
  <cp:revision>739</cp:revision>
  <cp:lastPrinted>2013-07-09T20:28:01Z</cp:lastPrinted>
  <dcterms:created xsi:type="dcterms:W3CDTF">1601-01-01T00:00:00Z</dcterms:created>
  <dcterms:modified xsi:type="dcterms:W3CDTF">2016-04-06T17:14:58Z</dcterms:modified>
</cp:coreProperties>
</file>