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E4E4"/>
    <a:srgbClr val="AC0000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5\10%20POSGRADOS%20UDEG%202015\POR%20POSGRADO\01_DOCTORADO_CIUDAD_TERRITORIO_Y_SUSTENTABILIDAD\01_EMP_PROCESO_DCTS\01_GR&#193;FICAS_EMP_DCTS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33_EP\33_GR&#193;FICAS_EMP_EP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855708244771"/>
          <c:y val="0.152059995782754"/>
          <c:w val="0.74534285980616499"/>
          <c:h val="0.65570164077746296"/>
        </c:manualLayout>
      </c:layout>
      <c:pie3DChart>
        <c:varyColors val="1"/>
        <c:ser>
          <c:idx val="0"/>
          <c:order val="0"/>
          <c:tx>
            <c:strRef>
              <c:f>TablaDatos!$B$3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5.8982054028812302E-3"/>
                  <c:y val="3.2432468760597397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err="1"/>
                      <a:t>Sí</a:t>
                    </a:r>
                    <a:r>
                      <a:rPr lang="en-US" sz="1400" dirty="0"/>
                      <a:t>, </a:t>
                    </a:r>
                    <a:r>
                      <a:rPr lang="en-US" sz="1400" dirty="0" err="1"/>
                      <a:t>actualmente</a:t>
                    </a:r>
                    <a:r>
                      <a:rPr lang="en-US" sz="1400" dirty="0"/>
                      <a:t> </a:t>
                    </a:r>
                    <a:r>
                      <a:rPr lang="en-US" sz="1400" dirty="0" err="1" smtClean="0"/>
                      <a:t>trabajan</a:t>
                    </a:r>
                    <a:r>
                      <a:rPr lang="en-US" sz="1400" dirty="0"/>
                      <a:t>
100.0%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explosion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02"/>
                  <c:y val="-2.432432432432432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1.5384615384614257E-3"/>
                  <c:y val="-2.432432432432437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4.3076923076923075E-2"/>
                  <c:y val="6.216216216216226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TablaDatos!$B$108:$B$110</c:f>
              <c:strCache>
                <c:ptCount val="3"/>
                <c:pt idx="0">
                  <c:v>Eventual</c:v>
                </c:pt>
                <c:pt idx="1">
                  <c:v>Por periodos</c:v>
                </c:pt>
                <c:pt idx="2">
                  <c:v>Por honorarios</c:v>
                </c:pt>
              </c:strCache>
            </c:strRef>
          </c:cat>
          <c:val>
            <c:numRef>
              <c:f>TablaDatos!$C$108:$C$110</c:f>
              <c:numCache>
                <c:formatCode>General</c:formatCode>
                <c:ptCount val="3"/>
                <c:pt idx="0">
                  <c:v>0.125</c:v>
                </c:pt>
                <c:pt idx="1">
                  <c:v>0.125</c:v>
                </c:pt>
                <c:pt idx="2">
                  <c:v>0.75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8041809717619451"/>
          <c:y val="5.3788252819748895E-2"/>
          <c:w val="0.57093848199341901"/>
          <c:h val="0.8952858054905299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76964924838940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2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TablaDatos!$B$115:$B$121</c:f>
              <c:strCache>
                <c:ptCount val="7"/>
                <c:pt idx="0">
                  <c:v>Menos de $5,000</c:v>
                </c:pt>
                <c:pt idx="1">
                  <c:v>De $5,001 a $10,000</c:v>
                </c:pt>
                <c:pt idx="2">
                  <c:v>De $10,001 a $15,000</c:v>
                </c:pt>
                <c:pt idx="3">
                  <c:v>De $15,001 a $20,000</c:v>
                </c:pt>
                <c:pt idx="4">
                  <c:v>De $20,001 a $25,000</c:v>
                </c:pt>
                <c:pt idx="5">
                  <c:v>Son docentes y se paga por hora de asignatura</c:v>
                </c:pt>
                <c:pt idx="6">
                  <c:v>No proporcionó dato</c:v>
                </c:pt>
              </c:strCache>
            </c:strRef>
          </c:cat>
          <c:val>
            <c:numRef>
              <c:f>TablaDatos!$C$115:$C$121</c:f>
              <c:numCache>
                <c:formatCode>General</c:formatCode>
                <c:ptCount val="7"/>
                <c:pt idx="0">
                  <c:v>0.125</c:v>
                </c:pt>
                <c:pt idx="1">
                  <c:v>0.125</c:v>
                </c:pt>
                <c:pt idx="2">
                  <c:v>0.125</c:v>
                </c:pt>
                <c:pt idx="3">
                  <c:v>0.25</c:v>
                </c:pt>
                <c:pt idx="4">
                  <c:v>0.125</c:v>
                </c:pt>
                <c:pt idx="5">
                  <c:v>0.125</c:v>
                </c:pt>
                <c:pt idx="6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6831744"/>
        <c:axId val="80443008"/>
        <c:axId val="0"/>
      </c:bar3DChart>
      <c:catAx>
        <c:axId val="1168317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80443008"/>
        <c:crosses val="autoZero"/>
        <c:auto val="1"/>
        <c:lblAlgn val="ctr"/>
        <c:lblOffset val="100"/>
        <c:noMultiLvlLbl val="0"/>
      </c:catAx>
      <c:valAx>
        <c:axId val="804430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6831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9852655690765926"/>
          <c:y val="0.12946392849542457"/>
          <c:w val="0.46536234788833214"/>
          <c:h val="0.8196101298148542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2433786685755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7234073013600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54223335719398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TablaDatos!$B$131:$B$135</c:f>
              <c:strCache>
                <c:ptCount val="5"/>
                <c:pt idx="0">
                  <c:v>Desempeño laboral</c:v>
                </c:pt>
                <c:pt idx="1">
                  <c:v>Ya se tiene un rango establecido</c:v>
                </c:pt>
                <c:pt idx="2">
                  <c:v>Número de pacientes atendidos</c:v>
                </c:pt>
                <c:pt idx="3">
                  <c:v>Conocimientos</c:v>
                </c:pt>
                <c:pt idx="4">
                  <c:v>Puesto</c:v>
                </c:pt>
              </c:strCache>
            </c:strRef>
          </c:cat>
          <c:val>
            <c:numRef>
              <c:f>TablaDatos!$C$131:$C$135</c:f>
              <c:numCache>
                <c:formatCode>General</c:formatCode>
                <c:ptCount val="5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0.125</c:v>
                </c:pt>
                <c:pt idx="4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6877312"/>
        <c:axId val="116736000"/>
        <c:axId val="0"/>
      </c:bar3DChart>
      <c:catAx>
        <c:axId val="1168773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6736000"/>
        <c:crosses val="autoZero"/>
        <c:auto val="1"/>
        <c:lblAlgn val="ctr"/>
        <c:lblOffset val="100"/>
        <c:noMultiLvlLbl val="0"/>
      </c:catAx>
      <c:valAx>
        <c:axId val="1167360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6877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TablaDatos!$B$154:$B$157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TablaDatos!$C$154:$C$157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198848"/>
        <c:axId val="116738304"/>
        <c:axId val="0"/>
      </c:bar3DChart>
      <c:catAx>
        <c:axId val="1171988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6738304"/>
        <c:crosses val="autoZero"/>
        <c:auto val="1"/>
        <c:lblAlgn val="ctr"/>
        <c:lblOffset val="100"/>
        <c:noMultiLvlLbl val="0"/>
      </c:catAx>
      <c:valAx>
        <c:axId val="116738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198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14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2.923076923076923E-2"/>
                  <c:y val="-5.40540540540540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2.8204802380844291E-17"/>
                  <c:y val="3.78378378378378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TablaDatos!$B$193:$B$194</c:f>
              <c:strCache>
                <c:ptCount val="2"/>
                <c:pt idx="0">
                  <c:v>Preparación académica</c:v>
                </c:pt>
                <c:pt idx="1">
                  <c:v>Práctica</c:v>
                </c:pt>
              </c:strCache>
            </c:strRef>
          </c:cat>
          <c:val>
            <c:numRef>
              <c:f>TablaDatos!$C$193:$C$194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2"/>
            <c:spPr>
              <a:solidFill>
                <a:srgbClr val="FF0000"/>
              </a:solidFill>
            </c:spPr>
          </c:dPt>
          <c:dPt>
            <c:idx val="1"/>
            <c:bubble3D val="0"/>
            <c:explosion val="11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1.2307692307692308E-2"/>
                  <c:y val="0.1135135135135135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4.6153846153846297E-3"/>
                  <c:y val="-3.243243243243243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3.6923076923076864E-2"/>
                  <c:y val="-2.432432432432432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TablaDatos!$B$199:$B$201</c:f>
              <c:strCache>
                <c:ptCount val="3"/>
                <c:pt idx="0">
                  <c:v>Falta de dominio de programas computacionales</c:v>
                </c:pt>
                <c:pt idx="1">
                  <c:v>Falta de disposición</c:v>
                </c:pt>
                <c:pt idx="2">
                  <c:v>Ninguna</c:v>
                </c:pt>
              </c:strCache>
            </c:strRef>
          </c:cat>
          <c:val>
            <c:numRef>
              <c:f>TablaDatos!$C$199:$C$201</c:f>
              <c:numCache>
                <c:formatCode>General</c:formatCode>
                <c:ptCount val="3"/>
                <c:pt idx="0">
                  <c:v>0.625</c:v>
                </c:pt>
                <c:pt idx="1">
                  <c:v>0.25</c:v>
                </c:pt>
                <c:pt idx="2">
                  <c:v>0.125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232E-2"/>
                  <c:y val="2.128112364828326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3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93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TablaDatos!$B$206:$B$209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TablaDatos!$C$206:$C$209</c:f>
              <c:numCache>
                <c:formatCode>General</c:formatCode>
                <c:ptCount val="4"/>
                <c:pt idx="0">
                  <c:v>0.625</c:v>
                </c:pt>
                <c:pt idx="1">
                  <c:v>0.375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081600"/>
        <c:axId val="117121024"/>
        <c:axId val="0"/>
      </c:bar3DChart>
      <c:catAx>
        <c:axId val="1170816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21024"/>
        <c:crosses val="autoZero"/>
        <c:auto val="1"/>
        <c:lblAlgn val="ctr"/>
        <c:lblOffset val="100"/>
        <c:noMultiLvlLbl val="0"/>
      </c:catAx>
      <c:valAx>
        <c:axId val="1171210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081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01431637002567"/>
          <c:y val="0.13394657240590582"/>
          <c:w val="0.71009811309962567"/>
          <c:h val="0.7547452465321312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54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3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TablaDatos!$B$214:$B$217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TablaDatos!$C$214:$C$217</c:f>
              <c:numCache>
                <c:formatCode>General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083648"/>
        <c:axId val="117123328"/>
        <c:axId val="0"/>
      </c:bar3DChart>
      <c:catAx>
        <c:axId val="1170836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23328"/>
        <c:crosses val="autoZero"/>
        <c:auto val="1"/>
        <c:lblAlgn val="ctr"/>
        <c:lblOffset val="100"/>
        <c:noMultiLvlLbl val="0"/>
      </c:catAx>
      <c:valAx>
        <c:axId val="1171233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083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3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848532569792409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2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TablaDatos!$B$222:$B$225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TablaDatos!$C$222:$C$225</c:f>
              <c:numCache>
                <c:formatCode>General</c:formatCode>
                <c:ptCount val="4"/>
                <c:pt idx="0">
                  <c:v>0.125</c:v>
                </c:pt>
                <c:pt idx="1">
                  <c:v>0.375</c:v>
                </c:pt>
                <c:pt idx="2">
                  <c:v>0.5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265920"/>
        <c:axId val="117125632"/>
        <c:axId val="0"/>
      </c:bar3DChart>
      <c:catAx>
        <c:axId val="1172659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25632"/>
        <c:crosses val="autoZero"/>
        <c:auto val="1"/>
        <c:lblAlgn val="ctr"/>
        <c:lblOffset val="100"/>
        <c:noMultiLvlLbl val="0"/>
      </c:catAx>
      <c:valAx>
        <c:axId val="1171256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265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3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2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TablaDatos!$B$230:$B$233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TablaDatos!$C$230:$C$233</c:f>
              <c:numCache>
                <c:formatCode>General</c:formatCode>
                <c:ptCount val="4"/>
                <c:pt idx="0">
                  <c:v>0.125</c:v>
                </c:pt>
                <c:pt idx="1">
                  <c:v>0.25</c:v>
                </c:pt>
                <c:pt idx="2">
                  <c:v>0.625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267968"/>
        <c:axId val="117127936"/>
        <c:axId val="0"/>
      </c:bar3DChart>
      <c:catAx>
        <c:axId val="1172679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27936"/>
        <c:crosses val="autoZero"/>
        <c:auto val="1"/>
        <c:lblAlgn val="ctr"/>
        <c:lblOffset val="100"/>
        <c:noMultiLvlLbl val="0"/>
      </c:catAx>
      <c:valAx>
        <c:axId val="117127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267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6"/>
            <c:spPr>
              <a:solidFill>
                <a:schemeClr val="bg1">
                  <a:lumMod val="50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TablaDatos!$B$11:$B$12</c:f>
              <c:strCache>
                <c:ptCount val="2"/>
                <c:pt idx="0">
                  <c:v>Academia /IES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725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72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0.5</c:v>
                </c:pt>
                <c:pt idx="1">
                  <c:v>0</c:v>
                </c:pt>
                <c:pt idx="2">
                  <c:v>0</c:v>
                </c:pt>
                <c:pt idx="3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5298304"/>
        <c:axId val="74308352"/>
        <c:axId val="0"/>
      </c:bar3DChart>
      <c:catAx>
        <c:axId val="1152983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4308352"/>
        <c:crosses val="autoZero"/>
        <c:auto val="1"/>
        <c:lblAlgn val="ctr"/>
        <c:lblOffset val="100"/>
        <c:noMultiLvlLbl val="0"/>
      </c:catAx>
      <c:valAx>
        <c:axId val="743083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5298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34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66671438797423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16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TablaDatos!$B$25:$B$28</c:f>
              <c:strCache>
                <c:ptCount val="4"/>
                <c:pt idx="0">
                  <c:v>Coordinador de área</c:v>
                </c:pt>
                <c:pt idx="1">
                  <c:v>Dueño de la empresa</c:v>
                </c:pt>
                <c:pt idx="2">
                  <c:v>Director General</c:v>
                </c:pt>
                <c:pt idx="3">
                  <c:v>Jefatura</c:v>
                </c:pt>
              </c:strCache>
            </c:strRef>
          </c:cat>
          <c:val>
            <c:numRef>
              <c:f>TablaDatos!$C$25:$C$28</c:f>
              <c:numCache>
                <c:formatCode>General</c:formatCode>
                <c:ptCount val="4"/>
                <c:pt idx="0">
                  <c:v>0.375</c:v>
                </c:pt>
                <c:pt idx="1">
                  <c:v>0.375</c:v>
                </c:pt>
                <c:pt idx="2">
                  <c:v>0.125</c:v>
                </c:pt>
                <c:pt idx="3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90240512"/>
        <c:axId val="76045632"/>
        <c:axId val="0"/>
      </c:bar3DChart>
      <c:catAx>
        <c:axId val="902405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6045632"/>
        <c:crosses val="autoZero"/>
        <c:auto val="1"/>
        <c:lblAlgn val="ctr"/>
        <c:lblOffset val="100"/>
        <c:noMultiLvlLbl val="0"/>
      </c:catAx>
      <c:valAx>
        <c:axId val="760456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902405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23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TablaDatos!$B$46:$B$49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TablaDatos!$C$46:$C$49</c:f>
              <c:numCache>
                <c:formatCode>General</c:formatCode>
                <c:ptCount val="4"/>
                <c:pt idx="0">
                  <c:v>0.375</c:v>
                </c:pt>
                <c:pt idx="1">
                  <c:v>0.25</c:v>
                </c:pt>
                <c:pt idx="2">
                  <c:v>0.125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5153408"/>
        <c:axId val="80455360"/>
        <c:axId val="0"/>
      </c:bar3DChart>
      <c:catAx>
        <c:axId val="1151534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0455360"/>
        <c:crosses val="autoZero"/>
        <c:auto val="1"/>
        <c:lblAlgn val="ctr"/>
        <c:lblOffset val="100"/>
        <c:noMultiLvlLbl val="0"/>
      </c:catAx>
      <c:valAx>
        <c:axId val="804553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51534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1.2307692307692308E-2"/>
                  <c:y val="6.216216216216216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2.3076923076923078E-2"/>
                  <c:y val="-8.91891891891891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TablaDatos!$B$54:$B$55</c:f>
              <c:strCache>
                <c:ptCount val="2"/>
                <c:pt idx="0">
                  <c:v>Ya contamos con suficientes profesionistas en este ramo</c:v>
                </c:pt>
                <c:pt idx="1">
                  <c:v>No hay contrataciones en general</c:v>
                </c:pt>
              </c:strCache>
            </c:strRef>
          </c:cat>
          <c:val>
            <c:numRef>
              <c:f>TablaDatos!$C$54:$C$55</c:f>
              <c:numCache>
                <c:formatCode>General</c:formatCode>
                <c:ptCount val="2"/>
                <c:pt idx="0">
                  <c:v>0.66666666666666652</c:v>
                </c:pt>
                <c:pt idx="1">
                  <c:v>0.33333333333333326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389405869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TablaDatos!$B$60:$B$63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TablaDatos!$C$60:$C$63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6162048"/>
        <c:axId val="80459392"/>
        <c:axId val="0"/>
      </c:bar3DChart>
      <c:catAx>
        <c:axId val="1161620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0459392"/>
        <c:crosses val="autoZero"/>
        <c:auto val="1"/>
        <c:lblAlgn val="ctr"/>
        <c:lblOffset val="100"/>
        <c:noMultiLvlLbl val="0"/>
      </c:catAx>
      <c:valAx>
        <c:axId val="804593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6162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389405869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TablaDatos!$B$60:$B$63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TablaDatos!$C$60:$C$63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6519936"/>
        <c:axId val="80437248"/>
        <c:axId val="0"/>
      </c:bar3DChart>
      <c:catAx>
        <c:axId val="1165199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0437248"/>
        <c:crosses val="autoZero"/>
        <c:auto val="1"/>
        <c:lblAlgn val="ctr"/>
        <c:lblOffset val="100"/>
        <c:noMultiLvlLbl val="0"/>
      </c:catAx>
      <c:valAx>
        <c:axId val="804372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6519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6.1538461538461538E-3"/>
                  <c:y val="-4.864864864864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3.0769230769230912E-3"/>
                  <c:y val="3.78378378378378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TablaDatos!$B$76:$B$77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TablaDatos!$C$76:$C$77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24/04/2016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 en Periodoncia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159297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86768" y="2564904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411760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15 </a:t>
              </a: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corto o mediano plazo en esta empresa/Institución?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8640057"/>
              </p:ext>
            </p:extLst>
          </p:nvPr>
        </p:nvGraphicFramePr>
        <p:xfrm>
          <a:off x="1259632" y="13432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6491309"/>
              </p:ext>
            </p:extLst>
          </p:nvPr>
        </p:nvGraphicFramePr>
        <p:xfrm>
          <a:off x="292100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37.5%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330009"/>
              </p:ext>
            </p:extLst>
          </p:nvPr>
        </p:nvGraphicFramePr>
        <p:xfrm>
          <a:off x="1331640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1055931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8850465"/>
              </p:ext>
            </p:extLst>
          </p:nvPr>
        </p:nvGraphicFramePr>
        <p:xfrm>
          <a:off x="1331640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empresa, ¿Qué tan importante consideraría o ha considerado cada uno de los siguientes criterios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momento de contratar a un egresado de la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597135"/>
              </p:ext>
            </p:extLst>
          </p:nvPr>
        </p:nvGraphicFramePr>
        <p:xfrm>
          <a:off x="457200" y="2346738"/>
          <a:ext cx="8229600" cy="2882462"/>
        </p:xfrm>
        <a:graphic>
          <a:graphicData uri="http://schemas.openxmlformats.org/drawingml/2006/table">
            <a:tbl>
              <a:tblPr/>
              <a:tblGrid>
                <a:gridCol w="2138576"/>
                <a:gridCol w="1321215"/>
                <a:gridCol w="1332411"/>
                <a:gridCol w="1321215"/>
                <a:gridCol w="1321215"/>
                <a:gridCol w="794968"/>
              </a:tblGrid>
              <a:tr h="37303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398" marR="8398" marT="83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87289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egresados 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01089"/>
              </p:ext>
            </p:extLst>
          </p:nvPr>
        </p:nvGraphicFramePr>
        <p:xfrm>
          <a:off x="323528" y="2204864"/>
          <a:ext cx="8435280" cy="2888238"/>
        </p:xfrm>
        <a:graphic>
          <a:graphicData uri="http://schemas.openxmlformats.org/drawingml/2006/table">
            <a:tbl>
              <a:tblPr/>
              <a:tblGrid>
                <a:gridCol w="2841330"/>
                <a:gridCol w="1200195"/>
                <a:gridCol w="1210630"/>
                <a:gridCol w="1200195"/>
                <a:gridCol w="1252377"/>
                <a:gridCol w="730553"/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87.5%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87.5%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61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639" marR="7639" marT="76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1706445"/>
              </p:ext>
            </p:extLst>
          </p:nvPr>
        </p:nvGraphicFramePr>
        <p:xfrm>
          <a:off x="574033" y="142639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151983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740457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205634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754807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18660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967609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una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1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3600311"/>
              </p:ext>
            </p:extLst>
          </p:nvPr>
        </p:nvGraphicFramePr>
        <p:xfrm>
          <a:off x="323528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553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3474248"/>
              </p:ext>
            </p:extLst>
          </p:nvPr>
        </p:nvGraphicFramePr>
        <p:xfrm>
          <a:off x="-180528" y="1690236"/>
          <a:ext cx="8856984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3 Rectángulo"/>
          <p:cNvSpPr>
            <a:spLocks noChangeArrowheads="1"/>
          </p:cNvSpPr>
          <p:nvPr/>
        </p:nvSpPr>
        <p:spPr bwMode="auto">
          <a:xfrm>
            <a:off x="6948264" y="5013176"/>
            <a:ext cx="2160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pago por </a:t>
            </a:r>
          </a:p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hora asignatura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502274" y="5667345"/>
            <a:ext cx="117418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$300.0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11" name="3 Conector recto de flecha"/>
          <p:cNvCxnSpPr/>
          <p:nvPr/>
        </p:nvCxnSpPr>
        <p:spPr bwMode="auto">
          <a:xfrm>
            <a:off x="6559733" y="5229200"/>
            <a:ext cx="24451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5628386"/>
              </p:ext>
            </p:extLst>
          </p:nvPr>
        </p:nvGraphicFramePr>
        <p:xfrm>
          <a:off x="827584" y="1556792"/>
          <a:ext cx="727280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219692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43891" y="1052736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4438" y="220223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2594" y="277293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302940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6.4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99710" y="4046265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099710" y="447806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2209115"/>
              </p:ext>
            </p:extLst>
          </p:nvPr>
        </p:nvGraphicFramePr>
        <p:xfrm>
          <a:off x="1151731" y="1337139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45479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Periodoncia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798774" y="1918419"/>
            <a:ext cx="6445634" cy="4822949"/>
            <a:chOff x="1798774" y="1918419"/>
            <a:chExt cx="6445634" cy="4822949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321243" y="2072374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6084615" y="1918419"/>
              <a:ext cx="2159793" cy="54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798774" y="5828204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3115178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800362" y="301989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4516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767326" y="4365104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767326" y="302138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798774" y="6309320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26078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798774" y="3501008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403473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767326" y="2571001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767326" y="391440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798774" y="4888240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35794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767326" y="348235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800362" y="256490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49955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768468" y="487525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800362" y="395599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595704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767326" y="5877272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547489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767326" y="537931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798774" y="443711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800362" y="537321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6088149" y="64357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768468" y="638742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36712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43321" y="980728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¿Y cómo evaluaría las siguientes habilidades específicas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647322"/>
              </p:ext>
            </p:extLst>
          </p:nvPr>
        </p:nvGraphicFramePr>
        <p:xfrm>
          <a:off x="1174750" y="2420888"/>
          <a:ext cx="6794500" cy="2201705"/>
        </p:xfrm>
        <a:graphic>
          <a:graphicData uri="http://schemas.openxmlformats.org/drawingml/2006/table">
            <a:tbl>
              <a:tblPr/>
              <a:tblGrid>
                <a:gridCol w="5053053"/>
                <a:gridCol w="1741447"/>
              </a:tblGrid>
              <a:tr h="41773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409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Manejo de instrumental y equipos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Solución de problemas periodontales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Trabajo en equipo interdisciplinario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924690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124738"/>
              </p:ext>
            </p:extLst>
          </p:nvPr>
        </p:nvGraphicFramePr>
        <p:xfrm>
          <a:off x="1803400" y="2636912"/>
          <a:ext cx="5537200" cy="2422147"/>
        </p:xfrm>
        <a:graphic>
          <a:graphicData uri="http://schemas.openxmlformats.org/drawingml/2006/table">
            <a:tbl>
              <a:tblPr/>
              <a:tblGrid>
                <a:gridCol w="3962400"/>
                <a:gridCol w="1574800"/>
              </a:tblGrid>
              <a:tr h="56175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20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Terapia regenerativa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0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Cirugía mucogingival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0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Diagnóstico periodontal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0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Patogenia de la enfermedad periodontal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0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Implantes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520191"/>
              </p:ext>
            </p:extLst>
          </p:nvPr>
        </p:nvGraphicFramePr>
        <p:xfrm>
          <a:off x="516570" y="1337139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045479"/>
            <a:ext cx="8641085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217926"/>
              </p:ext>
            </p:extLst>
          </p:nvPr>
        </p:nvGraphicFramePr>
        <p:xfrm>
          <a:off x="480566" y="134471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045479"/>
            <a:ext cx="871309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0097113"/>
              </p:ext>
            </p:extLst>
          </p:nvPr>
        </p:nvGraphicFramePr>
        <p:xfrm>
          <a:off x="1331640" y="152546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atención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las necesidades de su empresa / institución en ese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campo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área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Periodoncia</a:t>
            </a:r>
            <a:r>
              <a:rPr lang="es-ES_tradnl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695871"/>
              </p:ext>
            </p:extLst>
          </p:nvPr>
        </p:nvGraphicFramePr>
        <p:xfrm>
          <a:off x="1259632" y="1176092"/>
          <a:ext cx="7272933" cy="504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124744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384212"/>
              </p:ext>
            </p:extLst>
          </p:nvPr>
        </p:nvGraphicFramePr>
        <p:xfrm>
          <a:off x="1331640" y="125671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1045479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la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1093"/>
              </p:ext>
            </p:extLst>
          </p:nvPr>
        </p:nvGraphicFramePr>
        <p:xfrm>
          <a:off x="1547664" y="143005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1015281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sus empleados actuales para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Especialidad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Periodoncia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294471"/>
              </p:ext>
            </p:extLst>
          </p:nvPr>
        </p:nvGraphicFramePr>
        <p:xfrm>
          <a:off x="900186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19 de enero al 11 de febrero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2016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lnSpc>
                          <a:spcPct val="100000"/>
                        </a:lnSpc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 la </a:t>
                      </a:r>
                      <a:r>
                        <a:rPr lang="es-MX" sz="1600" b="1" i="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cs typeface="Helvetica"/>
                        </a:rPr>
                        <a:t>Especialidad en Periodoncia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8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3707904" y="5517232"/>
            <a:ext cx="54006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7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37.5%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127669" y="16821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6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12.5%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94879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62.5%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50699" y="2761600"/>
            <a:ext cx="79060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87.5%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16.8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519017" y="5324396"/>
            <a:ext cx="2195735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3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519017" y="5756196"/>
            <a:ext cx="2195735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36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12.5%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4513" y="105273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Periodoncia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8378965"/>
              </p:ext>
            </p:extLst>
          </p:nvPr>
        </p:nvGraphicFramePr>
        <p:xfrm>
          <a:off x="1301012" y="1669498"/>
          <a:ext cx="6715602" cy="3571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90497" y="6093415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5182221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9754324"/>
              </p:ext>
            </p:extLst>
          </p:nvPr>
        </p:nvGraphicFramePr>
        <p:xfrm>
          <a:off x="1151506" y="908720"/>
          <a:ext cx="754563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0524353"/>
              </p:ext>
            </p:extLst>
          </p:nvPr>
        </p:nvGraphicFramePr>
        <p:xfrm>
          <a:off x="1079500" y="10795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13875</TotalTime>
  <Words>1586</Words>
  <Application>Microsoft Office PowerPoint</Application>
  <PresentationFormat>Presentación en pantalla (4:3)</PresentationFormat>
  <Paragraphs>409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858</cp:revision>
  <cp:lastPrinted>2013-07-09T20:28:01Z</cp:lastPrinted>
  <dcterms:created xsi:type="dcterms:W3CDTF">1601-01-01T00:00:00Z</dcterms:created>
  <dcterms:modified xsi:type="dcterms:W3CDTF">2016-04-24T22:58:18Z</dcterms:modified>
</cp:coreProperties>
</file>