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ppt/charts/chart9.xml" ContentType="application/vnd.openxmlformats-officedocument.drawingml.chart+xml"/>
  <Override PartName="/ppt/theme/themeOverride4.xml" ContentType="application/vnd.openxmlformats-officedocument.themeOverr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charts/chart13.xml" ContentType="application/vnd.openxmlformats-officedocument.drawingml.chart+xml"/>
  <Override PartName="/ppt/theme/themeOverride6.xml" ContentType="application/vnd.openxmlformats-officedocument.themeOverride+xml"/>
  <Override PartName="/ppt/charts/chart14.xml" ContentType="application/vnd.openxmlformats-officedocument.drawingml.chart+xml"/>
  <Override PartName="/ppt/theme/themeOverride7.xml" ContentType="application/vnd.openxmlformats-officedocument.themeOverr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theme/themeOverride8.xml" ContentType="application/vnd.openxmlformats-officedocument.themeOverr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theme/themeOverride9.xml" ContentType="application/vnd.openxmlformats-officedocument.themeOverride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theme/themeOverride10.xml" ContentType="application/vnd.openxmlformats-officedocument.themeOverride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theme/themeOverride11.xml" ContentType="application/vnd.openxmlformats-officedocument.themeOverr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8"/>
  </p:notesMasterIdLst>
  <p:handoutMasterIdLst>
    <p:handoutMasterId r:id="rId49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458" r:id="rId10"/>
    <p:sldId id="499" r:id="rId11"/>
    <p:sldId id="500" r:id="rId12"/>
    <p:sldId id="408" r:id="rId13"/>
    <p:sldId id="459" r:id="rId14"/>
    <p:sldId id="460" r:id="rId15"/>
    <p:sldId id="508" r:id="rId16"/>
    <p:sldId id="461" r:id="rId17"/>
    <p:sldId id="462" r:id="rId18"/>
    <p:sldId id="463" r:id="rId19"/>
    <p:sldId id="464" r:id="rId20"/>
    <p:sldId id="467" r:id="rId21"/>
    <p:sldId id="471" r:id="rId22"/>
    <p:sldId id="469" r:id="rId23"/>
    <p:sldId id="492" r:id="rId24"/>
    <p:sldId id="468" r:id="rId25"/>
    <p:sldId id="473" r:id="rId26"/>
    <p:sldId id="474" r:id="rId27"/>
    <p:sldId id="475" r:id="rId28"/>
    <p:sldId id="477" r:id="rId29"/>
    <p:sldId id="482" r:id="rId30"/>
    <p:sldId id="478" r:id="rId31"/>
    <p:sldId id="479" r:id="rId32"/>
    <p:sldId id="480" r:id="rId33"/>
    <p:sldId id="493" r:id="rId34"/>
    <p:sldId id="509" r:id="rId35"/>
    <p:sldId id="481" r:id="rId36"/>
    <p:sldId id="494" r:id="rId37"/>
    <p:sldId id="501" r:id="rId38"/>
    <p:sldId id="510" r:id="rId39"/>
    <p:sldId id="511" r:id="rId40"/>
    <p:sldId id="502" r:id="rId41"/>
    <p:sldId id="503" r:id="rId42"/>
    <p:sldId id="504" r:id="rId43"/>
    <p:sldId id="505" r:id="rId44"/>
    <p:sldId id="506" r:id="rId45"/>
    <p:sldId id="507" r:id="rId46"/>
    <p:sldId id="369" r:id="rId47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4E4E4"/>
    <a:srgbClr val="DE0000"/>
    <a:srgbClr val="AC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269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Corporativo\Desktop\Mario%20Lim&#243;n\01\01_GR&#193;FICAS_DCTS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file:///C:\Users\Corporativo\Desktop\Mario%20Lim&#243;n\01\01_GR&#193;FICAS_DCTS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oleObject" Target="file:///C:\Users\Corporativo\Desktop\Mario%20Lim&#243;n\01\01_GR&#193;FICAS_DCTS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oleObject" Target="file:///C:\Users\Corporativo\Desktop\Mario%20Lim&#243;n\01\01_GR&#193;FICAS_DCTS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oleObject" Target="file:///C:\Users\Corporativo\Desktop\Mario%20Lim&#243;n\01\01_GR&#193;FICAS_DCTS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9.xml"/><Relationship Id="rId2" Type="http://schemas.openxmlformats.org/officeDocument/2006/relationships/oleObject" Target="file:///C:\Users\Corporativo\Desktop\Mario%20Lim&#243;n\01\01_GR&#193;FICAS_DCTS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0.xml"/><Relationship Id="rId2" Type="http://schemas.openxmlformats.org/officeDocument/2006/relationships/oleObject" Target="file:///C:\Users\Corporativo\Desktop\Mario%20Lim&#243;n\01\01_GR&#193;FICAS_DCTS.xls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usuario\Desktop\POSGRADOS%20UDG\01%20Proceso%20Estudio%20MGDC\01%20GR&#193;FICAS%20MGDC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1.xml"/><Relationship Id="rId2" Type="http://schemas.openxmlformats.org/officeDocument/2006/relationships/oleObject" Target="file:///C:\Users\Corporativo\Desktop\Mario%20Lim&#243;n\01\01_GR&#193;FICAS_DCT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Desktop\01_DOCTORADO_CIUDAD_TERRITORIO_Y_SUSTENTABILIDAD\01_EG_PROCESO(MIREYA)\01_GR&#193;FICAS_EG_DCTS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file:///C:\Users\usuario\Desktop\POSGRADOS%20UDG\01%20Proceso%20Estudio%20MGDC\01%20GR&#193;FICAS%20MGDC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file:///F:\01_GR&#193;FICAS_DC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6"/>
          <c:dPt>
            <c:idx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92-4D13-B27F-1CEFE9FEBA80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92-4D13-B27F-1CEFE9FEBA80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TablaDatos!$B$359:$B$360</c:f>
              <c:strCache>
                <c:ptCount val="2"/>
                <c:pt idx="0">
                  <c:v>Soltero(a)</c:v>
                </c:pt>
                <c:pt idx="1">
                  <c:v>Casado(a)</c:v>
                </c:pt>
              </c:strCache>
            </c:strRef>
          </c:cat>
          <c:val>
            <c:numRef>
              <c:f>TablaDatos!$C$359:$C$360</c:f>
              <c:numCache>
                <c:formatCode>General</c:formatCode>
                <c:ptCount val="2"/>
                <c:pt idx="0">
                  <c:v>0.366197183098592</c:v>
                </c:pt>
                <c:pt idx="1">
                  <c:v>0.633802816901409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492-4D13-B27F-1CEFE9FEBA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5525984251969"/>
          <c:y val="0.0456801447116408"/>
          <c:w val="0.779272011453114"/>
          <c:h val="0.91150202170674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81818181818182"/>
                  <c:y val="0.0297303681634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DAE-4621-BB62-53BA22844BCB}"/>
                </c:ext>
              </c:extLst>
            </c:dLbl>
            <c:dLbl>
              <c:idx val="1"/>
              <c:layout>
                <c:manualLayout>
                  <c:x val="0.0363636363636364"/>
                  <c:y val="0.02432496275803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DAE-4621-BB62-53BA22844BCB}"/>
                </c:ext>
              </c:extLst>
            </c:dLbl>
            <c:dLbl>
              <c:idx val="2"/>
              <c:layout>
                <c:manualLayout>
                  <c:x val="0.0403030780243379"/>
                  <c:y val="0.01891955735262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DAE-4621-BB62-53BA22844BCB}"/>
                </c:ext>
              </c:extLst>
            </c:dLbl>
            <c:dLbl>
              <c:idx val="3"/>
              <c:layout>
                <c:manualLayout>
                  <c:x val="0.0439394416607015"/>
                  <c:y val="0.02702766546073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DAE-4621-BB62-53BA22844BCB}"/>
                </c:ext>
              </c:extLst>
            </c:dLbl>
            <c:dLbl>
              <c:idx val="4"/>
              <c:layout>
                <c:manualLayout>
                  <c:x val="0.0057576234788833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DAE-4621-BB62-53BA22844BCB}"/>
                </c:ext>
              </c:extLst>
            </c:dLbl>
            <c:dLbl>
              <c:idx val="5"/>
              <c:layout>
                <c:manualLayout>
                  <c:x val="0.00757580529706514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DAE-4621-BB62-53BA22844BCB}"/>
                </c:ext>
              </c:extLst>
            </c:dLbl>
            <c:dLbl>
              <c:idx val="6"/>
              <c:layout>
                <c:manualLayout>
                  <c:x val="0.00575762347888332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DAE-4621-BB62-53BA22844BCB}"/>
                </c:ext>
              </c:extLst>
            </c:dLbl>
            <c:dLbl>
              <c:idx val="7"/>
              <c:layout>
                <c:manualLayout>
                  <c:x val="0.00757580529706514"/>
                  <c:y val="2.1281123633418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DAE-4621-BB62-53BA22844BCB}"/>
                </c:ext>
              </c:extLst>
            </c:dLbl>
            <c:dLbl>
              <c:idx val="8"/>
              <c:layout>
                <c:manualLayout>
                  <c:x val="0.00575762347888332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DAE-4621-BB62-53BA22844BC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TablaDatos!$B$63:$B$66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TablaDatos!$C$63:$C$66</c:f>
              <c:numCache>
                <c:formatCode>General</c:formatCode>
                <c:ptCount val="4"/>
                <c:pt idx="0">
                  <c:v>0.633802816901409</c:v>
                </c:pt>
                <c:pt idx="1">
                  <c:v>0.352112676056338</c:v>
                </c:pt>
                <c:pt idx="2">
                  <c:v>0.0140845070422535</c:v>
                </c:pt>
                <c:pt idx="3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CDAE-4621-BB62-53BA22844B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63248856"/>
        <c:axId val="-2088587240"/>
        <c:axId val="0"/>
      </c:bar3DChart>
      <c:catAx>
        <c:axId val="-20632488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-2088587240"/>
        <c:crosses val="autoZero"/>
        <c:auto val="1"/>
        <c:lblAlgn val="ctr"/>
        <c:lblOffset val="100"/>
        <c:noMultiLvlLbl val="0"/>
      </c:catAx>
      <c:valAx>
        <c:axId val="-20885872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632488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3235009328465"/>
          <c:y val="0.00305629581537207"/>
          <c:w val="0.524058390063939"/>
          <c:h val="0.95114027868052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45454545454545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01-4D3D-AB88-DFC5BE3F068B}"/>
                </c:ext>
              </c:extLst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01-4D3D-AB88-DFC5BE3F068B}"/>
                </c:ext>
              </c:extLst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801-4D3D-AB88-DFC5BE3F068B}"/>
                </c:ext>
              </c:extLst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801-4D3D-AB88-DFC5BE3F068B}"/>
                </c:ext>
              </c:extLst>
            </c:dLbl>
            <c:dLbl>
              <c:idx val="4"/>
              <c:layout>
                <c:manualLayout>
                  <c:x val="0.0145454545454545"/>
                  <c:y val="0.01081081081081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01-4D3D-AB88-DFC5BE3F068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TablaDatos!$B$107:$B$111</c:f>
              <c:strCache>
                <c:ptCount val="5"/>
                <c:pt idx="0">
                  <c:v>Porque decidí cambiar de trabajo y todavía no encuentro otro</c:v>
                </c:pt>
                <c:pt idx="1">
                  <c:v>Porque estoy estudiando</c:v>
                </c:pt>
                <c:pt idx="2">
                  <c:v>Por la edad</c:v>
                </c:pt>
                <c:pt idx="3">
                  <c:v>Por estar sobrecalificado</c:v>
                </c:pt>
                <c:pt idx="4">
                  <c:v>Por estar en proceso de titulación</c:v>
                </c:pt>
              </c:strCache>
            </c:strRef>
          </c:cat>
          <c:val>
            <c:numRef>
              <c:f>TablaDatos!$C$107:$C$111</c:f>
              <c:numCache>
                <c:formatCode>General</c:formatCode>
                <c:ptCount val="5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801-4D3D-AB88-DFC5BE3F06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60312584"/>
        <c:axId val="-2060309544"/>
        <c:axId val="0"/>
      </c:bar3DChart>
      <c:catAx>
        <c:axId val="-20603125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60309544"/>
        <c:crosses val="autoZero"/>
        <c:auto val="1"/>
        <c:lblAlgn val="ctr"/>
        <c:lblOffset val="100"/>
        <c:noMultiLvlLbl val="0"/>
      </c:catAx>
      <c:valAx>
        <c:axId val="-20603095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60312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54661209640746"/>
                  <c:y val="0.00539853570935217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0C8-4FDF-8387-99B9129D18EB}"/>
                </c:ext>
              </c:extLst>
            </c:dLbl>
            <c:dLbl>
              <c:idx val="1"/>
              <c:layout>
                <c:manualLayout>
                  <c:x val="0.0330762715642134"/>
                  <c:y val="0.00466157302809919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0C8-4FDF-8387-99B9129D18EB}"/>
                </c:ext>
              </c:extLst>
            </c:dLbl>
            <c:dLbl>
              <c:idx val="2"/>
              <c:layout>
                <c:manualLayout>
                  <c:x val="0.0297943570451657"/>
                  <c:y val="0.00466175654737119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0C8-4FDF-8387-99B9129D18EB}"/>
                </c:ext>
              </c:extLst>
            </c:dLbl>
            <c:dLbl>
              <c:idx val="3"/>
              <c:layout>
                <c:manualLayout>
                  <c:x val="0.0347172288237373"/>
                  <c:y val="-0.00699190074396878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0C8-4FDF-8387-99B9129D18EB}"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TablaDatos!$B$173:$B$176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TablaDatos!$C$173:$C$176</c:f>
              <c:numCache>
                <c:formatCode>General</c:formatCode>
                <c:ptCount val="4"/>
                <c:pt idx="0">
                  <c:v>0.791044776119403</c:v>
                </c:pt>
                <c:pt idx="1">
                  <c:v>0.134328358208955</c:v>
                </c:pt>
                <c:pt idx="2">
                  <c:v>0.0298507462686567</c:v>
                </c:pt>
                <c:pt idx="3">
                  <c:v>0.0447761194029851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0C8-4FDF-8387-99B9129D18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2653400"/>
        <c:axId val="-2082650328"/>
        <c:axId val="0"/>
      </c:bar3DChart>
      <c:catAx>
        <c:axId val="-20826534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2650328"/>
        <c:crosses val="autoZero"/>
        <c:auto val="1"/>
        <c:lblAlgn val="ctr"/>
        <c:lblOffset val="100"/>
        <c:noMultiLvlLbl val="0"/>
      </c:catAx>
      <c:valAx>
        <c:axId val="-20826503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82653400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21237283947965"/>
                  <c:y val="0.00809737851594462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0CE-468B-87E2-0395CB4C1A97}"/>
                </c:ext>
              </c:extLst>
            </c:dLbl>
            <c:dLbl>
              <c:idx val="1"/>
              <c:layout>
                <c:manualLayout>
                  <c:x val="0.0275807543156696"/>
                  <c:y val="2.12524041782227E-7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0CE-468B-87E2-0395CB4C1A97}"/>
                </c:ext>
              </c:extLst>
            </c:dLbl>
            <c:dLbl>
              <c:idx val="2"/>
              <c:layout>
                <c:manualLayout>
                  <c:x val="0.0293997629559607"/>
                  <c:y val="0.00269926785467606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0CE-468B-87E2-0395CB4C1A97}"/>
                </c:ext>
              </c:extLst>
            </c:dLbl>
            <c:dLbl>
              <c:idx val="3"/>
              <c:layout>
                <c:manualLayout>
                  <c:x val="0.0163710777626194"/>
                  <c:y val="2.12524041683262E-7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0CE-468B-87E2-0395CB4C1A97}"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TablaDatos!$B$181:$B$184</c:f>
              <c:strCache>
                <c:ptCount val="4"/>
                <c:pt idx="0">
                  <c:v>En calidad de trabajo / Incorporé conocimientos</c:v>
                </c:pt>
                <c:pt idx="1">
                  <c:v>Incremento en nivel jerárquico</c:v>
                </c:pt>
                <c:pt idx="2">
                  <c:v>Incremento de percepciones económicas</c:v>
                </c:pt>
                <c:pt idx="3">
                  <c:v>Incremento en responsabilidades</c:v>
                </c:pt>
              </c:strCache>
            </c:strRef>
          </c:cat>
          <c:val>
            <c:numRef>
              <c:f>TablaDatos!$C$181:$C$184</c:f>
              <c:numCache>
                <c:formatCode>General</c:formatCode>
                <c:ptCount val="4"/>
                <c:pt idx="0">
                  <c:v>0.453125</c:v>
                </c:pt>
                <c:pt idx="1">
                  <c:v>0.21875</c:v>
                </c:pt>
                <c:pt idx="2">
                  <c:v>0.203125</c:v>
                </c:pt>
                <c:pt idx="3">
                  <c:v>0.125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0CE-468B-87E2-0395CB4C1A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2811928"/>
        <c:axId val="-2082808856"/>
        <c:axId val="0"/>
      </c:bar3DChart>
      <c:catAx>
        <c:axId val="-20828119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2808856"/>
        <c:crosses val="autoZero"/>
        <c:auto val="1"/>
        <c:lblAlgn val="ctr"/>
        <c:lblOffset val="100"/>
        <c:noMultiLvlLbl val="0"/>
      </c:catAx>
      <c:valAx>
        <c:axId val="-20828088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82811928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2002665586477"/>
          <c:y val="0.156703358275628"/>
          <c:w val="0.603625611078917"/>
          <c:h val="0.82999608006445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91325615629806"/>
                  <c:y val="3.82190313577598E-7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954-4894-A786-324F92B13BFE}"/>
                </c:ext>
              </c:extLst>
            </c:dLbl>
            <c:dLbl>
              <c:idx val="1"/>
              <c:layout>
                <c:manualLayout>
                  <c:x val="0.026512442526118"/>
                  <c:y val="0.0188129131601883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954-4894-A786-324F92B13BFE}"/>
                </c:ext>
              </c:extLst>
            </c:dLbl>
            <c:dLbl>
              <c:idx val="2"/>
              <c:layout>
                <c:manualLayout>
                  <c:x val="0.0281533997856419"/>
                  <c:y val="0.0305708681574025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954-4894-A786-324F92B13BFE}"/>
                </c:ext>
              </c:extLst>
            </c:dLbl>
            <c:dLbl>
              <c:idx val="3"/>
              <c:layout>
                <c:manualLayout>
                  <c:x val="0.026512442526118"/>
                  <c:y val="0.0164613221607455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r">
                    <a:defRPr sz="1400" b="1"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954-4894-A786-324F92B13BFE}"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TablaDatos!$B$194:$B$197</c:f>
              <c:strCache>
                <c:ptCount val="4"/>
                <c:pt idx="0">
                  <c:v>Academia - IES</c:v>
                </c:pt>
                <c:pt idx="1">
                  <c:v>Gobierno y/o Organismos Públicos</c:v>
                </c:pt>
                <c:pt idx="2">
                  <c:v>Empresa y/o Organismos Privados</c:v>
                </c:pt>
                <c:pt idx="3">
                  <c:v>Trabajador independiente</c:v>
                </c:pt>
              </c:strCache>
            </c:strRef>
          </c:cat>
          <c:val>
            <c:numRef>
              <c:f>TablaDatos!$C$194:$C$197</c:f>
              <c:numCache>
                <c:formatCode>General</c:formatCode>
                <c:ptCount val="4"/>
                <c:pt idx="0">
                  <c:v>0.803030303030303</c:v>
                </c:pt>
                <c:pt idx="1">
                  <c:v>0.106060606060606</c:v>
                </c:pt>
                <c:pt idx="2">
                  <c:v>0.0606060606060606</c:v>
                </c:pt>
                <c:pt idx="3">
                  <c:v>0.0303030303030303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954-4894-A786-324F92B13B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2701032"/>
        <c:axId val="-2082883128"/>
        <c:axId val="0"/>
      </c:bar3DChart>
      <c:catAx>
        <c:axId val="-20827010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2883128"/>
        <c:crosses val="autoZero"/>
        <c:auto val="1"/>
        <c:lblAlgn val="ctr"/>
        <c:lblOffset val="100"/>
        <c:noMultiLvlLbl val="0"/>
      </c:catAx>
      <c:valAx>
        <c:axId val="-2082883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82701032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670866141732"/>
          <c:y val="0.0346070862628082"/>
          <c:w val="0.782308947745168"/>
          <c:h val="0.93812934996166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44853256979241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DBB-4BEC-A0DF-7DA86838A024}"/>
                </c:ext>
              </c:extLst>
            </c:dLbl>
            <c:dLbl>
              <c:idx val="1"/>
              <c:layout>
                <c:manualLayout>
                  <c:x val="0.0421212598425197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DBB-4BEC-A0DF-7DA86838A024}"/>
                </c:ext>
              </c:extLst>
            </c:dLbl>
            <c:dLbl>
              <c:idx val="2"/>
              <c:layout>
                <c:manualLayout>
                  <c:x val="0.0312121689334288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DBB-4BEC-A0DF-7DA86838A024}"/>
                </c:ext>
              </c:extLst>
            </c:dLbl>
            <c:dLbl>
              <c:idx val="3"/>
              <c:layout>
                <c:manualLayout>
                  <c:x val="0.0239394416607015"/>
                  <c:y val="0.02162183443285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BB-4BEC-A0DF-7DA86838A02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TablaDatos!$B$148:$B$151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TablaDatos!$C$148:$C$151</c:f>
              <c:numCache>
                <c:formatCode>General</c:formatCode>
                <c:ptCount val="4"/>
                <c:pt idx="0">
                  <c:v>0.0461538461538462</c:v>
                </c:pt>
                <c:pt idx="1">
                  <c:v>0.0</c:v>
                </c:pt>
                <c:pt idx="2">
                  <c:v>0.0769230769230769</c:v>
                </c:pt>
                <c:pt idx="3">
                  <c:v>0.876923076923077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DBB-4BEC-A0DF-7DA86838A0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2914632"/>
        <c:axId val="-2082911560"/>
        <c:axId val="0"/>
      </c:bar3DChart>
      <c:catAx>
        <c:axId val="-208291463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2911560"/>
        <c:crosses val="autoZero"/>
        <c:auto val="1"/>
        <c:lblAlgn val="ctr"/>
        <c:lblOffset val="100"/>
        <c:noMultiLvlLbl val="0"/>
      </c:catAx>
      <c:valAx>
        <c:axId val="-20829115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2914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762605583393"/>
          <c:y val="0.107842306873803"/>
          <c:w val="0.606262848962061"/>
          <c:h val="0.8682587784635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E56-40E0-8899-DC315C8FE10A}"/>
                </c:ext>
              </c:extLst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E56-40E0-8899-DC315C8FE10A}"/>
                </c:ext>
              </c:extLst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E56-40E0-8899-DC315C8FE10A}"/>
                </c:ext>
              </c:extLst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E56-40E0-8899-DC315C8FE10A}"/>
                </c:ext>
              </c:extLst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E56-40E0-8899-DC315C8FE10A}"/>
                </c:ext>
              </c:extLst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E56-40E0-8899-DC315C8FE10A}"/>
                </c:ext>
              </c:extLst>
            </c:dLbl>
            <c:dLbl>
              <c:idx val="6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E56-40E0-8899-DC315C8FE10A}"/>
                </c:ext>
              </c:extLst>
            </c:dLbl>
            <c:dLbl>
              <c:idx val="7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E56-40E0-8899-DC315C8FE10A}"/>
                </c:ext>
              </c:extLst>
            </c:dLbl>
            <c:dLbl>
              <c:idx val="8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E56-40E0-8899-DC315C8FE10A}"/>
                </c:ext>
              </c:extLst>
            </c:dLbl>
            <c:dLbl>
              <c:idx val="9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E56-40E0-8899-DC315C8FE10A}"/>
                </c:ext>
              </c:extLst>
            </c:dLbl>
            <c:dLbl>
              <c:idx val="1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E56-40E0-8899-DC315C8FE10A}"/>
                </c:ext>
              </c:extLst>
            </c:dLbl>
            <c:dLbl>
              <c:idx val="11"/>
              <c:layout>
                <c:manualLayout>
                  <c:x val="0.0166666666666668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E56-40E0-8899-DC315C8FE10A}"/>
                </c:ext>
              </c:extLst>
            </c:dLbl>
            <c:dLbl>
              <c:idx val="1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E56-40E0-8899-DC315C8FE10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TablaDatos!$B$156:$B$167</c:f>
              <c:strCache>
                <c:ptCount val="12"/>
                <c:pt idx="0">
                  <c:v>No contestó</c:v>
                </c:pt>
                <c:pt idx="1">
                  <c:v>De $2,001 a $4,000</c:v>
                </c:pt>
                <c:pt idx="2">
                  <c:v>De $4,001 a $6,000</c:v>
                </c:pt>
                <c:pt idx="3">
                  <c:v>De $6,001 a $8,000</c:v>
                </c:pt>
                <c:pt idx="4">
                  <c:v>De $8,001 a $10,000</c:v>
                </c:pt>
                <c:pt idx="5">
                  <c:v>De $10,001 a $12,000</c:v>
                </c:pt>
                <c:pt idx="6">
                  <c:v>De $12,001 a $15,000</c:v>
                </c:pt>
                <c:pt idx="7">
                  <c:v>De $15,001 a $20,000</c:v>
                </c:pt>
                <c:pt idx="8">
                  <c:v>De $20,001 a $25,000</c:v>
                </c:pt>
                <c:pt idx="9">
                  <c:v>De $25,001 a $30,000</c:v>
                </c:pt>
                <c:pt idx="10">
                  <c:v>De $ 30,001 a $ 40,000</c:v>
                </c:pt>
                <c:pt idx="11">
                  <c:v>Más de $40,000</c:v>
                </c:pt>
              </c:strCache>
            </c:strRef>
          </c:cat>
          <c:val>
            <c:numRef>
              <c:f>TablaDatos!$C$156:$C$167</c:f>
              <c:numCache>
                <c:formatCode>General</c:formatCode>
                <c:ptCount val="12"/>
                <c:pt idx="0">
                  <c:v>0.0454545454545455</c:v>
                </c:pt>
                <c:pt idx="1">
                  <c:v>0.0303030303030303</c:v>
                </c:pt>
                <c:pt idx="2">
                  <c:v>0.0151515151515152</c:v>
                </c:pt>
                <c:pt idx="3">
                  <c:v>0.0303030303030303</c:v>
                </c:pt>
                <c:pt idx="4">
                  <c:v>0.0757575757575758</c:v>
                </c:pt>
                <c:pt idx="5">
                  <c:v>0.0454545454545455</c:v>
                </c:pt>
                <c:pt idx="6">
                  <c:v>0.0909090909090909</c:v>
                </c:pt>
                <c:pt idx="7">
                  <c:v>0.136363636363636</c:v>
                </c:pt>
                <c:pt idx="8">
                  <c:v>0.136363636363636</c:v>
                </c:pt>
                <c:pt idx="9">
                  <c:v>0.166666666666667</c:v>
                </c:pt>
                <c:pt idx="10">
                  <c:v>0.151515151515152</c:v>
                </c:pt>
                <c:pt idx="11">
                  <c:v>0.0757575757575758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6E56-40E0-8899-DC315C8FE1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2986296"/>
        <c:axId val="-2082983224"/>
        <c:axId val="0"/>
      </c:bar3DChart>
      <c:catAx>
        <c:axId val="-208298629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"/>
          </a:p>
        </c:txPr>
        <c:crossAx val="-2082983224"/>
        <c:crosses val="autoZero"/>
        <c:auto val="1"/>
        <c:lblAlgn val="ctr"/>
        <c:lblOffset val="100"/>
        <c:noMultiLvlLbl val="0"/>
      </c:catAx>
      <c:valAx>
        <c:axId val="-20829832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2986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925635787942754"/>
          <c:y val="0.197452148210713"/>
          <c:w val="0.757682542848774"/>
          <c:h val="0.66319654035108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9EE-47C6-B6A8-D11D7278224C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9EE-47C6-B6A8-D11D7278224C}"/>
              </c:ext>
            </c:extLst>
          </c:dPt>
          <c:dLbls>
            <c:dLbl>
              <c:idx val="0"/>
              <c:layout>
                <c:manualLayout>
                  <c:x val="0.216453222369232"/>
                  <c:y val="-0.31779005311426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9EE-47C6-B6A8-D11D7278224C}"/>
                </c:ext>
              </c:extLst>
            </c:dLbl>
            <c:dLbl>
              <c:idx val="1"/>
              <c:layout>
                <c:manualLayout>
                  <c:x val="-0.0561175020957267"/>
                  <c:y val="0.04460211271779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EE-47C6-B6A8-D11D7278224C}"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TablaDatos!$B$228:$B$229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TablaDatos!$C$228:$C$229</c:f>
              <c:numCache>
                <c:formatCode>General</c:formatCode>
                <c:ptCount val="2"/>
                <c:pt idx="0">
                  <c:v>0.96969696969697</c:v>
                </c:pt>
                <c:pt idx="1">
                  <c:v>0.0303030303030303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9EE-47C6-B6A8-D11D727822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9862276306371"/>
          <c:y val="0.0240585230900192"/>
          <c:w val="0.738572083035075"/>
          <c:h val="0.95744796765269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29858337398017"/>
                  <c:y val="0.02266373944451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F26-4D1E-BAF7-BD3F3450E80A}"/>
                </c:ext>
              </c:extLst>
            </c:dLbl>
            <c:dLbl>
              <c:idx val="1"/>
              <c:layout>
                <c:manualLayout>
                  <c:x val="0.0418615686892744"/>
                  <c:y val="0.01699786034991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F26-4D1E-BAF7-BD3F3450E80A}"/>
                </c:ext>
              </c:extLst>
            </c:dLbl>
            <c:dLbl>
              <c:idx val="2"/>
              <c:layout>
                <c:manualLayout>
                  <c:x val="0.0351429375548203"/>
                  <c:y val="0.0113319812553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F26-4D1E-BAF7-BD3F3450E80A}"/>
                </c:ext>
              </c:extLst>
            </c:dLbl>
            <c:dLbl>
              <c:idx val="3"/>
              <c:layout>
                <c:manualLayout>
                  <c:x val="0.0351429375548203"/>
                  <c:y val="0.02266373944451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26-4D1E-BAF7-BD3F3450E80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TablaDatos!$B$243:$B$246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TablaDatos!$C$243:$C$246</c:f>
              <c:numCache>
                <c:formatCode>General</c:formatCode>
                <c:ptCount val="4"/>
                <c:pt idx="0">
                  <c:v>0.701492537313433</c:v>
                </c:pt>
                <c:pt idx="1">
                  <c:v>0.149253731343284</c:v>
                </c:pt>
                <c:pt idx="2">
                  <c:v>0.0746268656716418</c:v>
                </c:pt>
                <c:pt idx="3">
                  <c:v>0.0746268656716418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F26-4D1E-BAF7-BD3F3450E8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56929848"/>
        <c:axId val="-2056926776"/>
        <c:axId val="0"/>
      </c:bar3DChart>
      <c:catAx>
        <c:axId val="-20569298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56926776"/>
        <c:crosses val="autoZero"/>
        <c:auto val="1"/>
        <c:lblAlgn val="ctr"/>
        <c:lblOffset val="100"/>
        <c:noMultiLvlLbl val="0"/>
      </c:catAx>
      <c:valAx>
        <c:axId val="-20569267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569298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"/>
          <c:y val="0.0673017663332624"/>
          <c:w val="0.660453972798855"/>
          <c:h val="0.88177229197701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36363636363636"/>
                  <c:y val="0.02162204724409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78-4E01-A54C-51830E13C84B}"/>
                </c:ext>
              </c:extLst>
            </c:dLbl>
            <c:dLbl>
              <c:idx val="1"/>
              <c:layout>
                <c:manualLayout>
                  <c:x val="0.0257576234788833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78-4E01-A54C-51830E13C84B}"/>
                </c:ext>
              </c:extLst>
            </c:dLbl>
            <c:dLbl>
              <c:idx val="2"/>
              <c:layout>
                <c:manualLayout>
                  <c:x val="0.0348485325697924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B78-4E01-A54C-51830E13C84B}"/>
                </c:ext>
              </c:extLst>
            </c:dLbl>
            <c:dLbl>
              <c:idx val="3"/>
              <c:layout>
                <c:manualLayout>
                  <c:x val="0.0330303507516106"/>
                  <c:y val="0.005405618216641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78-4E01-A54C-51830E13C84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TablaDatos!$B$202:$B$205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TablaDatos!$C$202:$C$205</c:f>
              <c:numCache>
                <c:formatCode>General</c:formatCode>
                <c:ptCount val="4"/>
                <c:pt idx="0">
                  <c:v>0.785714285714286</c:v>
                </c:pt>
                <c:pt idx="1">
                  <c:v>0.114285714285714</c:v>
                </c:pt>
                <c:pt idx="2">
                  <c:v>0.0714285714285714</c:v>
                </c:pt>
                <c:pt idx="3">
                  <c:v>0.0285714285714286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B78-4E01-A54C-51830E13C8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46441528"/>
        <c:axId val="-2046438456"/>
        <c:axId val="0"/>
      </c:bar3DChart>
      <c:catAx>
        <c:axId val="-20464415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46438456"/>
        <c:crosses val="autoZero"/>
        <c:auto val="1"/>
        <c:lblAlgn val="ctr"/>
        <c:lblOffset val="100"/>
        <c:noMultiLvlLbl val="0"/>
      </c:catAx>
      <c:valAx>
        <c:axId val="-20464384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464415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76626208199089"/>
          <c:y val="0.0583970943647163"/>
          <c:w val="0.575520735020812"/>
          <c:h val="0.92646207587240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36363636363636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2C5-4788-BB3D-DDD129EDF875}"/>
                </c:ext>
              </c:extLst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2C5-4788-BB3D-DDD129EDF875}"/>
                </c:ext>
              </c:extLst>
            </c:dLbl>
            <c:dLbl>
              <c:idx val="2"/>
              <c:layout>
                <c:manualLayout>
                  <c:x val="0.0145454545454545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2C5-4788-BB3D-DDD129EDF875}"/>
                </c:ext>
              </c:extLst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2C5-4788-BB3D-DDD129EDF875}"/>
                </c:ext>
              </c:extLst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2C5-4788-BB3D-DDD129EDF875}"/>
                </c:ext>
              </c:extLst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2C5-4788-BB3D-DDD129EDF87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TablaDatos!$B$11:$B$16</c:f>
              <c:strCache>
                <c:ptCount val="6"/>
                <c:pt idx="0">
                  <c:v>Especialización de conocimientos</c:v>
                </c:pt>
                <c:pt idx="1">
                  <c:v>Mejorar mi trayectoria profesional - currículum</c:v>
                </c:pt>
                <c:pt idx="2">
                  <c:v>Actualizar mis conocimientos</c:v>
                </c:pt>
                <c:pt idx="3">
                  <c:v>Gusto por el posgrado</c:v>
                </c:pt>
                <c:pt idx="4">
                  <c:v>Mejorar en el ámbito laboral  (sueldo- puesto)</c:v>
                </c:pt>
                <c:pt idx="5">
                  <c:v>Para hacer investigación</c:v>
                </c:pt>
              </c:strCache>
            </c:strRef>
          </c:cat>
          <c:val>
            <c:numRef>
              <c:f>TablaDatos!$C$11:$C$16</c:f>
              <c:numCache>
                <c:formatCode>General</c:formatCode>
                <c:ptCount val="6"/>
                <c:pt idx="0">
                  <c:v>0.295774647887324</c:v>
                </c:pt>
                <c:pt idx="1">
                  <c:v>0.295774647887324</c:v>
                </c:pt>
                <c:pt idx="2">
                  <c:v>0.211267605633803</c:v>
                </c:pt>
                <c:pt idx="3">
                  <c:v>0.0845070422535211</c:v>
                </c:pt>
                <c:pt idx="4">
                  <c:v>0.0845070422535211</c:v>
                </c:pt>
                <c:pt idx="5">
                  <c:v>0.028169014084507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2C5-4788-BB3D-DDD129EDF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58111048"/>
        <c:axId val="-2085274696"/>
        <c:axId val="0"/>
      </c:bar3DChart>
      <c:catAx>
        <c:axId val="-20581110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5274696"/>
        <c:crosses val="autoZero"/>
        <c:auto val="1"/>
        <c:lblAlgn val="ctr"/>
        <c:lblOffset val="100"/>
        <c:noMultiLvlLbl val="0"/>
      </c:catAx>
      <c:valAx>
        <c:axId val="-20852746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58111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75121841807933"/>
          <c:y val="0.028723932634936"/>
          <c:w val="0.512061028858429"/>
          <c:h val="0.9281311471927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66217799699404"/>
                  <c:y val="0.005187536352170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73E-49F3-B93A-92B4C33B2FB6}"/>
                </c:ext>
              </c:extLst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73E-49F3-B93A-92B4C33B2FB6}"/>
                </c:ext>
              </c:extLst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73E-49F3-B93A-92B4C33B2FB6}"/>
                </c:ext>
              </c:extLst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73E-49F3-B93A-92B4C33B2FB6}"/>
                </c:ext>
              </c:extLst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73E-49F3-B93A-92B4C33B2FB6}"/>
                </c:ext>
              </c:extLst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73E-49F3-B93A-92B4C33B2FB6}"/>
                </c:ext>
              </c:extLst>
            </c:dLbl>
            <c:dLbl>
              <c:idx val="6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73E-49F3-B93A-92B4C33B2FB6}"/>
                </c:ext>
              </c:extLst>
            </c:dLbl>
            <c:dLbl>
              <c:idx val="7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73E-49F3-B93A-92B4C33B2FB6}"/>
                </c:ext>
              </c:extLst>
            </c:dLbl>
            <c:dLbl>
              <c:idx val="8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73E-49F3-B93A-92B4C33B2FB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TablaDatos!$B$210:$B$218</c:f>
              <c:strCache>
                <c:ptCount val="9"/>
                <c:pt idx="0">
                  <c:v>Investigación</c:v>
                </c:pt>
                <c:pt idx="1">
                  <c:v>Manejo de instrumentos y herramientas</c:v>
                </c:pt>
                <c:pt idx="2">
                  <c:v>Trabajo en equipo</c:v>
                </c:pt>
                <c:pt idx="3">
                  <c:v>Comunicación</c:v>
                </c:pt>
                <c:pt idx="4">
                  <c:v>Actitudes emprendedoras</c:v>
                </c:pt>
                <c:pt idx="5">
                  <c:v>Diseño de proyectos</c:v>
                </c:pt>
                <c:pt idx="6">
                  <c:v>Docencia</c:v>
                </c:pt>
                <c:pt idx="7">
                  <c:v>Liderazgo</c:v>
                </c:pt>
                <c:pt idx="8">
                  <c:v>Solución de problemas</c:v>
                </c:pt>
              </c:strCache>
            </c:strRef>
          </c:cat>
          <c:val>
            <c:numRef>
              <c:f>TablaDatos!$C$210:$C$218</c:f>
              <c:numCache>
                <c:formatCode>General</c:formatCode>
                <c:ptCount val="9"/>
                <c:pt idx="0">
                  <c:v>0.385714285714286</c:v>
                </c:pt>
                <c:pt idx="1">
                  <c:v>0.142857142857143</c:v>
                </c:pt>
                <c:pt idx="2">
                  <c:v>0.128571428571429</c:v>
                </c:pt>
                <c:pt idx="3">
                  <c:v>0.114285714285714</c:v>
                </c:pt>
                <c:pt idx="4">
                  <c:v>0.0714285714285714</c:v>
                </c:pt>
                <c:pt idx="5">
                  <c:v>0.0714285714285714</c:v>
                </c:pt>
                <c:pt idx="6">
                  <c:v>0.0428571428571429</c:v>
                </c:pt>
                <c:pt idx="7">
                  <c:v>0.0285714285714286</c:v>
                </c:pt>
                <c:pt idx="8">
                  <c:v>0.0142857142857143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A73E-49F3-B93A-92B4C33B2F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56742040"/>
        <c:axId val="-2056772280"/>
        <c:axId val="0"/>
      </c:bar3DChart>
      <c:catAx>
        <c:axId val="-205674204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"/>
          </a:p>
        </c:txPr>
        <c:crossAx val="-2056772280"/>
        <c:crosses val="autoZero"/>
        <c:auto val="1"/>
        <c:lblAlgn val="ctr"/>
        <c:lblOffset val="100"/>
        <c:noMultiLvlLbl val="0"/>
      </c:catAx>
      <c:valAx>
        <c:axId val="-20567722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56742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78148591955391"/>
          <c:y val="0.0456801447116408"/>
          <c:w val="0.549376656561969"/>
          <c:h val="0.91420472440944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816-4C51-8815-B55B396FCF75}"/>
                </c:ext>
              </c:extLst>
            </c:dLbl>
            <c:dLbl>
              <c:idx val="1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16-4C51-8815-B55B396FCF75}"/>
                </c:ext>
              </c:extLst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816-4C51-8815-B55B396FCF75}"/>
                </c:ext>
              </c:extLst>
            </c:dLbl>
            <c:dLbl>
              <c:idx val="3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16-4C51-8815-B55B396FCF75}"/>
                </c:ext>
              </c:extLst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816-4C51-8815-B55B396FCF75}"/>
                </c:ext>
              </c:extLst>
            </c:dLbl>
            <c:dLbl>
              <c:idx val="5"/>
              <c:layout>
                <c:manualLayout>
                  <c:x val="0.0163636363636364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16-4C51-8815-B55B396FCF75}"/>
                </c:ext>
              </c:extLst>
            </c:dLbl>
            <c:dLbl>
              <c:idx val="6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816-4C51-8815-B55B396FCF75}"/>
                </c:ext>
              </c:extLst>
            </c:dLbl>
            <c:dLbl>
              <c:idx val="7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816-4C51-8815-B55B396FCF75}"/>
                </c:ext>
              </c:extLst>
            </c:dLbl>
            <c:dLbl>
              <c:idx val="8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816-4C51-8815-B55B396FCF75}"/>
                </c:ext>
              </c:extLst>
            </c:dLbl>
            <c:dLbl>
              <c:idx val="9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816-4C51-8815-B55B396FCF7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TablaDatos!$B$223:$B$232</c:f>
              <c:strCache>
                <c:ptCount val="10"/>
                <c:pt idx="0">
                  <c:v>Solución de problemas</c:v>
                </c:pt>
                <c:pt idx="1">
                  <c:v>Diseño de proyectos</c:v>
                </c:pt>
                <c:pt idx="2">
                  <c:v>Investigación</c:v>
                </c:pt>
                <c:pt idx="3">
                  <c:v>Trabajo en equipo</c:v>
                </c:pt>
                <c:pt idx="4">
                  <c:v>Liderazgo</c:v>
                </c:pt>
                <c:pt idx="5">
                  <c:v>Actitudes emprendedoras</c:v>
                </c:pt>
                <c:pt idx="6">
                  <c:v>Docencia</c:v>
                </c:pt>
                <c:pt idx="7">
                  <c:v>Comunicación</c:v>
                </c:pt>
                <c:pt idx="8">
                  <c:v>Manejo de instrumentos y herramientas</c:v>
                </c:pt>
                <c:pt idx="9">
                  <c:v>No contestó</c:v>
                </c:pt>
              </c:strCache>
            </c:strRef>
          </c:cat>
          <c:val>
            <c:numRef>
              <c:f>TablaDatos!$C$223:$C$232</c:f>
              <c:numCache>
                <c:formatCode>General</c:formatCode>
                <c:ptCount val="10"/>
                <c:pt idx="0">
                  <c:v>0.171428571428571</c:v>
                </c:pt>
                <c:pt idx="1">
                  <c:v>0.157142857142857</c:v>
                </c:pt>
                <c:pt idx="2">
                  <c:v>0.128571428571429</c:v>
                </c:pt>
                <c:pt idx="3">
                  <c:v>0.128571428571429</c:v>
                </c:pt>
                <c:pt idx="4">
                  <c:v>0.114285714285714</c:v>
                </c:pt>
                <c:pt idx="5">
                  <c:v>0.1</c:v>
                </c:pt>
                <c:pt idx="6">
                  <c:v>0.0571428571428571</c:v>
                </c:pt>
                <c:pt idx="7">
                  <c:v>0.0428571428571429</c:v>
                </c:pt>
                <c:pt idx="8">
                  <c:v>0.0428571428571429</c:v>
                </c:pt>
                <c:pt idx="9">
                  <c:v>0.0571428571428571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D816-4C51-8815-B55B396FC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55447048"/>
        <c:axId val="-2055443976"/>
        <c:axId val="0"/>
      </c:bar3DChart>
      <c:catAx>
        <c:axId val="-20554470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"/>
          </a:p>
        </c:txPr>
        <c:crossAx val="-2055443976"/>
        <c:crosses val="autoZero"/>
        <c:auto val="1"/>
        <c:lblAlgn val="ctr"/>
        <c:lblOffset val="100"/>
        <c:noMultiLvlLbl val="0"/>
      </c:catAx>
      <c:valAx>
        <c:axId val="-20554439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55447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49-4595-81D2-D3EECC87D3BA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49-4595-81D2-D3EECC87D3BA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TablaDatos!$B$237:$B$238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TablaDatos!$C$237:$C$238</c:f>
              <c:numCache>
                <c:formatCode>General</c:formatCode>
                <c:ptCount val="2"/>
                <c:pt idx="0">
                  <c:v>0.971428571428572</c:v>
                </c:pt>
                <c:pt idx="1">
                  <c:v>0.0285714285714286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A49-4595-81D2-D3EECC87D3B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00315551358491035"/>
          <c:y val="0.0903082197216182"/>
          <c:w val="0.921528926404128"/>
          <c:h val="0.810961816964696"/>
        </c:manualLayout>
      </c:layout>
      <c:pie3DChart>
        <c:varyColors val="1"/>
        <c:ser>
          <c:idx val="0"/>
          <c:order val="0"/>
          <c:explosion val="28"/>
          <c:dPt>
            <c:idx val="0"/>
            <c:bubble3D val="0"/>
            <c:spPr>
              <a:solidFill>
                <a:srgbClr val="E4E4E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552-47C8-B9FB-A089CE463B1F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552-47C8-B9FB-A089CE463B1F}"/>
              </c:ext>
            </c:extLst>
          </c:dPt>
          <c:dLbls>
            <c:dLbl>
              <c:idx val="0"/>
              <c:layout>
                <c:manualLayout>
                  <c:x val="0.0928035773802911"/>
                  <c:y val="0.035273858460171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552-47C8-B9FB-A089CE463B1F}"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TablaDatos!$B$328:$B$329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TablaDatos!$C$328:$C$329</c:f>
              <c:numCache>
                <c:formatCode>General</c:formatCode>
                <c:ptCount val="2"/>
                <c:pt idx="0">
                  <c:v>0.154929577464789</c:v>
                </c:pt>
                <c:pt idx="1">
                  <c:v>0.845070422535211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552-47C8-B9FB-A089CE463B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0348596266348"/>
          <c:y val="0.142804565005162"/>
          <c:w val="0.771692672442873"/>
          <c:h val="0.678817218890064"/>
        </c:manualLayout>
      </c:layout>
      <c:pie3DChart>
        <c:varyColors val="1"/>
        <c:ser>
          <c:idx val="0"/>
          <c:order val="0"/>
          <c:explosion val="9"/>
          <c:dPt>
            <c:idx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ACA-4996-8958-4C96206CA86C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ACA-4996-8958-4C96206CA86C}"/>
              </c:ext>
            </c:extLst>
          </c:dPt>
          <c:dLbls>
            <c:dLbl>
              <c:idx val="0"/>
              <c:layout>
                <c:manualLayout>
                  <c:x val="-0.0223794560118135"/>
                  <c:y val="-0.14524529954188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CA-4996-8958-4C96206CA86C}"/>
                </c:ext>
              </c:extLst>
            </c:dLbl>
            <c:dLbl>
              <c:idx val="1"/>
              <c:layout>
                <c:manualLayout>
                  <c:x val="0.0531512080280571"/>
                  <c:y val="-0.31123992758974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CA-4996-8958-4C96206CA86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TablaDatos!$B$257:$B$258</c:f>
              <c:strCache>
                <c:ptCount val="2"/>
                <c:pt idx="0">
                  <c:v>Candidato</c:v>
                </c:pt>
                <c:pt idx="1">
                  <c:v>Nivel I</c:v>
                </c:pt>
              </c:strCache>
            </c:strRef>
          </c:cat>
          <c:val>
            <c:numRef>
              <c:f>TablaDatos!$C$257:$C$258</c:f>
              <c:numCache>
                <c:formatCode>General</c:formatCode>
                <c:ptCount val="2"/>
                <c:pt idx="0">
                  <c:v>0.454545454545454</c:v>
                </c:pt>
                <c:pt idx="1">
                  <c:v>0.545454545454545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ACA-4996-8958-4C96206CA86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46608446671439"/>
          <c:y val="0.0591936582251543"/>
          <c:w val="0.580916821760916"/>
          <c:h val="0.90879931900404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493-46E2-B478-F42D6F025C97}"/>
                </c:ext>
              </c:extLst>
            </c:dLbl>
            <c:dLbl>
              <c:idx val="1"/>
              <c:layout>
                <c:manualLayout>
                  <c:x val="0.0312121689334288"/>
                  <c:y val="0.01081123643328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93-46E2-B478-F42D6F025C97}"/>
                </c:ext>
              </c:extLst>
            </c:dLbl>
            <c:dLbl>
              <c:idx val="2"/>
              <c:layout>
                <c:manualLayout>
                  <c:x val="0.0345454545454545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493-46E2-B478-F42D6F025C97}"/>
                </c:ext>
              </c:extLst>
            </c:dLbl>
            <c:dLbl>
              <c:idx val="3"/>
              <c:layout>
                <c:manualLayout>
                  <c:x val="0.029393987115247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493-46E2-B478-F42D6F025C9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TablaDatos!$B$269:$B$272</c:f>
              <c:strCache>
                <c:ptCount val="4"/>
                <c:pt idx="0">
                  <c:v>Sí, en instituciones nacionales</c:v>
                </c:pt>
                <c:pt idx="1">
                  <c:v>Sí, en instituciones del extranjero</c:v>
                </c:pt>
                <c:pt idx="2">
                  <c:v>No</c:v>
                </c:pt>
                <c:pt idx="3">
                  <c:v>Sí, en ambas</c:v>
                </c:pt>
              </c:strCache>
            </c:strRef>
          </c:cat>
          <c:val>
            <c:numRef>
              <c:f>TablaDatos!$C$269:$C$272</c:f>
              <c:numCache>
                <c:formatCode>General</c:formatCode>
                <c:ptCount val="4"/>
                <c:pt idx="0">
                  <c:v>0.0845070422535211</c:v>
                </c:pt>
                <c:pt idx="1">
                  <c:v>0.0704225352112676</c:v>
                </c:pt>
                <c:pt idx="2">
                  <c:v>0.816901408450705</c:v>
                </c:pt>
                <c:pt idx="3">
                  <c:v>0.028169014084507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493-46E2-B478-F42D6F025C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61976072"/>
        <c:axId val="-2061973000"/>
        <c:axId val="0"/>
      </c:bar3DChart>
      <c:catAx>
        <c:axId val="-206197607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61973000"/>
        <c:crosses val="autoZero"/>
        <c:auto val="1"/>
        <c:lblAlgn val="ctr"/>
        <c:lblOffset val="100"/>
        <c:noMultiLvlLbl val="0"/>
      </c:catAx>
      <c:valAx>
        <c:axId val="-20619730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61976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24737150755265"/>
          <c:y val="0.143835420696421"/>
          <c:w val="0.922540876455564"/>
          <c:h val="0.81701459380222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8D2-4258-A197-BBCFF5B66E78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8D2-4258-A197-BBCFF5B66E78}"/>
              </c:ext>
            </c:extLst>
          </c:dPt>
          <c:dLbls>
            <c:dLbl>
              <c:idx val="0"/>
              <c:layout>
                <c:manualLayout>
                  <c:x val="0.00769822940723634"/>
                  <c:y val="-0.026990553306342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D2-4258-A197-BBCFF5B66E78}"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TablaDatos!$B$348:$B$349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TablaDatos!$C$348:$C$349</c:f>
              <c:numCache>
                <c:formatCode>General</c:formatCode>
                <c:ptCount val="2"/>
                <c:pt idx="0">
                  <c:v>0.211267605633803</c:v>
                </c:pt>
                <c:pt idx="1">
                  <c:v>0.788732394366197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8D2-4258-A197-BBCFF5B66E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2254530476352"/>
          <c:y val="0.0250734233820868"/>
          <c:w val="0.631634415383538"/>
          <c:h val="0.92400065950627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449917275610092"/>
                  <c:y val="0.01564156399013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EC-426C-AC36-3420CB210DEA}"/>
                </c:ext>
              </c:extLst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EC-426C-AC36-3420CB210DEA}"/>
                </c:ext>
              </c:extLst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5EC-426C-AC36-3420CB210DEA}"/>
                </c:ext>
              </c:extLst>
            </c:dLbl>
            <c:dLbl>
              <c:idx val="3"/>
              <c:layout>
                <c:manualLayout>
                  <c:x val="0.0272727272727273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5EC-426C-AC36-3420CB210DE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TablaDatos!$B$283:$B$286</c:f>
              <c:strCache>
                <c:ptCount val="4"/>
                <c:pt idx="0">
                  <c:v>Diplomado</c:v>
                </c:pt>
                <c:pt idx="1">
                  <c:v>Cuso</c:v>
                </c:pt>
                <c:pt idx="2">
                  <c:v>Especialidad</c:v>
                </c:pt>
                <c:pt idx="3">
                  <c:v>Maestría</c:v>
                </c:pt>
              </c:strCache>
            </c:strRef>
          </c:cat>
          <c:val>
            <c:numRef>
              <c:f>TablaDatos!$C$283:$C$286</c:f>
              <c:numCache>
                <c:formatCode>General</c:formatCode>
                <c:ptCount val="4"/>
                <c:pt idx="0">
                  <c:v>0.733333333333333</c:v>
                </c:pt>
                <c:pt idx="1">
                  <c:v>0.133333333333333</c:v>
                </c:pt>
                <c:pt idx="2">
                  <c:v>0.0666666666666667</c:v>
                </c:pt>
                <c:pt idx="3">
                  <c:v>0.0666666666666667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5EC-426C-AC36-3420CB210D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45392168"/>
        <c:axId val="-2045389096"/>
        <c:axId val="0"/>
      </c:bar3DChart>
      <c:catAx>
        <c:axId val="-20453921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-2045389096"/>
        <c:crosses val="autoZero"/>
        <c:auto val="1"/>
        <c:lblAlgn val="ctr"/>
        <c:lblOffset val="100"/>
        <c:noMultiLvlLbl val="0"/>
      </c:catAx>
      <c:valAx>
        <c:axId val="-20453890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45392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545045161033097"/>
          <c:y val="0.0920188251989925"/>
          <c:w val="0.840607749766787"/>
          <c:h val="0.737869354195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7B7-49B1-A235-E31BF9420309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7B7-49B1-A235-E31BF9420309}"/>
              </c:ext>
            </c:extLst>
          </c:dPt>
          <c:dLbls>
            <c:dLbl>
              <c:idx val="1"/>
              <c:layout>
                <c:manualLayout>
                  <c:x val="0.0"/>
                  <c:y val="-0.043243243243243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7B7-49B1-A235-E31BF942030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TablaDatos!$B$291:$B$292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TablaDatos!$C$291:$C$292</c:f>
              <c:numCache>
                <c:formatCode>General</c:formatCode>
                <c:ptCount val="2"/>
                <c:pt idx="0">
                  <c:v>0.714285714285714</c:v>
                </c:pt>
                <c:pt idx="1">
                  <c:v>0.285714285714286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7B7-49B1-A235-E31BF942030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1004113271898"/>
          <c:y val="0.0701800290854064"/>
          <c:w val="0.652884706182961"/>
          <c:h val="0.878894115891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8D6-43D5-A69A-223BC9850E8B}"/>
                </c:ext>
              </c:extLst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8D6-43D5-A69A-223BC9850E8B}"/>
                </c:ext>
              </c:extLst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8D6-43D5-A69A-223BC9850E8B}"/>
                </c:ext>
              </c:extLst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8D6-43D5-A69A-223BC9850E8B}"/>
                </c:ext>
              </c:extLst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8D6-43D5-A69A-223BC9850E8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TablaDatos!$B$297:$B$301</c:f>
              <c:strCache>
                <c:ptCount val="5"/>
                <c:pt idx="0">
                  <c:v>Posdoctorado</c:v>
                </c:pt>
                <c:pt idx="1">
                  <c:v>Especialidad</c:v>
                </c:pt>
                <c:pt idx="2">
                  <c:v>Diplomado</c:v>
                </c:pt>
                <c:pt idx="3">
                  <c:v>Doctorado</c:v>
                </c:pt>
                <c:pt idx="4">
                  <c:v>Curso</c:v>
                </c:pt>
              </c:strCache>
            </c:strRef>
          </c:cat>
          <c:val>
            <c:numRef>
              <c:f>TablaDatos!$C$297:$C$301</c:f>
              <c:numCache>
                <c:formatCode>General</c:formatCode>
                <c:ptCount val="5"/>
                <c:pt idx="0">
                  <c:v>0.7</c:v>
                </c:pt>
                <c:pt idx="1">
                  <c:v>0.15</c:v>
                </c:pt>
                <c:pt idx="2">
                  <c:v>0.075</c:v>
                </c:pt>
                <c:pt idx="3">
                  <c:v>0.05</c:v>
                </c:pt>
                <c:pt idx="4">
                  <c:v>0.025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8D6-43D5-A69A-223BC9850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45384200"/>
        <c:axId val="-2045381128"/>
        <c:axId val="0"/>
      </c:bar3DChart>
      <c:catAx>
        <c:axId val="-204538420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-2045381128"/>
        <c:crosses val="autoZero"/>
        <c:auto val="1"/>
        <c:lblAlgn val="ctr"/>
        <c:lblOffset val="100"/>
        <c:noMultiLvlLbl val="0"/>
      </c:catAx>
      <c:valAx>
        <c:axId val="-20453811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453842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18236494906189"/>
          <c:y val="0.145654513352348"/>
          <c:w val="0.707246133633962"/>
          <c:h val="0.745539883912874"/>
        </c:manualLayout>
      </c:layout>
      <c:bar3D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-2057363064"/>
        <c:axId val="-2057359560"/>
        <c:axId val="0"/>
      </c:bar3DChart>
      <c:catAx>
        <c:axId val="-20573630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ES"/>
          </a:p>
        </c:txPr>
        <c:crossAx val="-20573595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57359560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-205736306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ES"/>
    </a:p>
  </c:txPr>
  <c:externalData r:id="rId2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15D-400B-A6C4-A947DE737F33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15D-400B-A6C4-A947DE737F33}"/>
              </c:ext>
            </c:extLst>
          </c:dPt>
          <c:dLbls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TablaDatos!$B$368:$B$369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TablaDatos!$C$368:$C$369</c:f>
              <c:numCache>
                <c:formatCode>General</c:formatCode>
                <c:ptCount val="2"/>
                <c:pt idx="0">
                  <c:v>0.929577464788732</c:v>
                </c:pt>
                <c:pt idx="1">
                  <c:v>0.0704225352112676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15D-400B-A6C4-A947DE737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4153149650039"/>
          <c:y val="0.0296471027028743"/>
          <c:w val="0.606044883901789"/>
          <c:h val="0.94933985954458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78548216864793"/>
                  <c:y val="0.01026175663021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A01-45EF-B0C1-1FD8E69E1FC1}"/>
                </c:ext>
              </c:extLst>
            </c:dLbl>
            <c:dLbl>
              <c:idx val="1"/>
              <c:layout>
                <c:manualLayout>
                  <c:x val="0.0178003832907455"/>
                  <c:y val="0.007925508276858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A01-45EF-B0C1-1FD8E69E1FC1}"/>
                </c:ext>
              </c:extLst>
            </c:dLbl>
            <c:dLbl>
              <c:idx val="2"/>
              <c:layout>
                <c:manualLayout>
                  <c:x val="0.016339712254194"/>
                  <c:y val="0.007559279127715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A01-45EF-B0C1-1FD8E69E1FC1}"/>
                </c:ext>
              </c:extLst>
            </c:dLbl>
            <c:dLbl>
              <c:idx val="3"/>
              <c:layout>
                <c:manualLayout>
                  <c:x val="0.0145760193311854"/>
                  <c:y val="0.005222633993048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A01-45EF-B0C1-1FD8E69E1FC1}"/>
                </c:ext>
              </c:extLst>
            </c:dLbl>
            <c:dLbl>
              <c:idx val="4"/>
              <c:layout>
                <c:manualLayout>
                  <c:x val="0.0181034051772025"/>
                  <c:y val="0.005039519418477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A01-45EF-B0C1-1FD8E69E1FC1}"/>
                </c:ext>
              </c:extLst>
            </c:dLbl>
            <c:dLbl>
              <c:idx val="5"/>
              <c:layout>
                <c:manualLayout>
                  <c:x val="0.00757580529706514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A01-45EF-B0C1-1FD8E69E1FC1}"/>
                </c:ext>
              </c:extLst>
            </c:dLbl>
            <c:dLbl>
              <c:idx val="6"/>
              <c:layout>
                <c:manualLayout>
                  <c:x val="0.00928480168870125"/>
                  <c:y val="0.002703072674464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A01-45EF-B0C1-1FD8E69E1FC1}"/>
                </c:ext>
              </c:extLst>
            </c:dLbl>
            <c:dLbl>
              <c:idx val="7"/>
              <c:layout>
                <c:manualLayout>
                  <c:x val="0.00757580529706514"/>
                  <c:y val="2.1281123633418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A01-45EF-B0C1-1FD8E69E1FC1}"/>
                </c:ext>
              </c:extLst>
            </c:dLbl>
            <c:dLbl>
              <c:idx val="8"/>
              <c:layout>
                <c:manualLayout>
                  <c:x val="0.00575762347888332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A01-45EF-B0C1-1FD8E69E1FC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TablaDatos!$B$21:$B$29</c:f>
              <c:strCache>
                <c:ptCount val="9"/>
                <c:pt idx="0">
                  <c:v>Por el programa de estudios</c:v>
                </c:pt>
                <c:pt idx="1">
                  <c:v>Por su prestigio</c:v>
                </c:pt>
                <c:pt idx="2">
                  <c:v>Por la calidad académica</c:v>
                </c:pt>
                <c:pt idx="3">
                  <c:v>Porque es mi alma mater</c:v>
                </c:pt>
                <c:pt idx="4">
                  <c:v>Trabajo en la UdeG</c:v>
                </c:pt>
                <c:pt idx="5">
                  <c:v>Ubicación</c:v>
                </c:pt>
                <c:pt idx="6">
                  <c:v>Es la única que oferta dicho posgrado</c:v>
                </c:pt>
                <c:pt idx="7">
                  <c:v>Por opción a beca</c:v>
                </c:pt>
                <c:pt idx="8">
                  <c:v>Por el costo</c:v>
                </c:pt>
              </c:strCache>
            </c:strRef>
          </c:cat>
          <c:val>
            <c:numRef>
              <c:f>TablaDatos!$C$21:$C$29</c:f>
              <c:numCache>
                <c:formatCode>General</c:formatCode>
                <c:ptCount val="9"/>
                <c:pt idx="0">
                  <c:v>0.225352112676056</c:v>
                </c:pt>
                <c:pt idx="1">
                  <c:v>0.225352112676056</c:v>
                </c:pt>
                <c:pt idx="2">
                  <c:v>0.169014084507042</c:v>
                </c:pt>
                <c:pt idx="3">
                  <c:v>0.112676056338028</c:v>
                </c:pt>
                <c:pt idx="4">
                  <c:v>0.0845070422535211</c:v>
                </c:pt>
                <c:pt idx="5">
                  <c:v>0.0704225352112676</c:v>
                </c:pt>
                <c:pt idx="6">
                  <c:v>0.0704225352112676</c:v>
                </c:pt>
                <c:pt idx="7">
                  <c:v>0.028169014084507</c:v>
                </c:pt>
                <c:pt idx="8">
                  <c:v>0.0140845070422535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4A01-45EF-B0C1-1FD8E69E1F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10732792"/>
        <c:axId val="-2095621320"/>
        <c:axId val="0"/>
      </c:bar3DChart>
      <c:catAx>
        <c:axId val="-21107327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95621320"/>
        <c:crosses val="autoZero"/>
        <c:auto val="1"/>
        <c:lblAlgn val="ctr"/>
        <c:lblOffset val="100"/>
        <c:noMultiLvlLbl val="0"/>
      </c:catAx>
      <c:valAx>
        <c:axId val="-20956213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10732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1"/>
          <c:y val="0.254054054054054"/>
          <c:w val="0.644615384615385"/>
          <c:h val="0.56756756756756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74F-4A89-AF49-56C8EC2520D8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74F-4A89-AF49-56C8EC2520D8}"/>
              </c:ext>
            </c:extLst>
          </c:dPt>
          <c:dLbls>
            <c:dLbl>
              <c:idx val="1"/>
              <c:layout>
                <c:manualLayout>
                  <c:x val="0.00153846153846154"/>
                  <c:y val="-0.029729729729729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74F-4A89-AF49-56C8EC2520D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TablaDatos!$B$34:$B$35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TablaDatos!$C$34:$C$35</c:f>
              <c:numCache>
                <c:formatCode>General</c:formatCode>
                <c:ptCount val="2"/>
                <c:pt idx="0">
                  <c:v>0.746478873239437</c:v>
                </c:pt>
                <c:pt idx="1">
                  <c:v>0.253521126760563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74F-4A89-AF49-56C8EC2520D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43644953471725"/>
          <c:y val="0.0213558203873165"/>
          <c:w val="0.54388031496063"/>
          <c:h val="0.94933985954458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403030780243379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E0C-413C-8BAC-7E32391640EF}"/>
                </c:ext>
              </c:extLst>
            </c:dLbl>
            <c:dLbl>
              <c:idx val="1"/>
              <c:layout>
                <c:manualLayout>
                  <c:x val="0.0312121689334288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E0C-413C-8BAC-7E32391640EF}"/>
                </c:ext>
              </c:extLst>
            </c:dLbl>
            <c:dLbl>
              <c:idx val="2"/>
              <c:layout>
                <c:manualLayout>
                  <c:x val="0.0312120257695061"/>
                  <c:y val="0.02162183443285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E0C-413C-8BAC-7E32391640EF}"/>
                </c:ext>
              </c:extLst>
            </c:dLbl>
            <c:dLbl>
              <c:idx val="3"/>
              <c:layout>
                <c:manualLayout>
                  <c:x val="0.0275758052970651"/>
                  <c:y val="0.01621664183868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E0C-413C-8BAC-7E32391640E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TablaDatos!$B$40:$B$43</c:f>
              <c:strCache>
                <c:ptCount val="4"/>
                <c:pt idx="0">
                  <c:v>Trámite en proceso</c:v>
                </c:pt>
                <c:pt idx="1">
                  <c:v>No he realizado/terminado la tesis</c:v>
                </c:pt>
                <c:pt idx="2">
                  <c:v>Falta de tiempo</c:v>
                </c:pt>
                <c:pt idx="3">
                  <c:v>Otro</c:v>
                </c:pt>
              </c:strCache>
            </c:strRef>
          </c:cat>
          <c:val>
            <c:numRef>
              <c:f>TablaDatos!$C$40:$C$43</c:f>
              <c:numCache>
                <c:formatCode>General</c:formatCode>
                <c:ptCount val="4"/>
                <c:pt idx="0">
                  <c:v>0.5</c:v>
                </c:pt>
                <c:pt idx="1">
                  <c:v>0.333333333333333</c:v>
                </c:pt>
                <c:pt idx="2">
                  <c:v>0.111111111111111</c:v>
                </c:pt>
                <c:pt idx="3">
                  <c:v>0.0555555555555555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E0C-413C-8BAC-7E32391640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95541336"/>
        <c:axId val="-2058327256"/>
        <c:axId val="0"/>
      </c:bar3DChart>
      <c:catAx>
        <c:axId val="-20955413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58327256"/>
        <c:crosses val="autoZero"/>
        <c:auto val="1"/>
        <c:lblAlgn val="ctr"/>
        <c:lblOffset val="100"/>
        <c:noMultiLvlLbl val="0"/>
      </c:catAx>
      <c:valAx>
        <c:axId val="-20583272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955413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9516964924839"/>
          <c:y val="0.0429774420089381"/>
          <c:w val="0.713222922248954"/>
          <c:h val="0.94663715684188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3829634932"/>
                  <c:y val="0.01891913173015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B9F-46EE-B841-0EBD96E4C1FD}"/>
                </c:ext>
              </c:extLst>
            </c:dLbl>
            <c:dLbl>
              <c:idx val="1"/>
              <c:layout>
                <c:manualLayout>
                  <c:x val="0.0309090909090909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9F-46EE-B841-0EBD96E4C1FD}"/>
                </c:ext>
              </c:extLst>
            </c:dLbl>
            <c:dLbl>
              <c:idx val="2"/>
              <c:layout>
                <c:manualLayout>
                  <c:x val="0.0330303507516106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9F-46EE-B841-0EBD96E4C1FD}"/>
                </c:ext>
              </c:extLst>
            </c:dLbl>
            <c:dLbl>
              <c:idx val="3"/>
              <c:layout>
                <c:manualLayout>
                  <c:x val="0.0301357354248937"/>
                  <c:y val="0.02432474994679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9F-46EE-B841-0EBD96E4C1F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TablaDatos!$B$48:$B$51</c:f>
              <c:strCache>
                <c:ptCount val="4"/>
                <c:pt idx="0">
                  <c:v>Menos de seis meses</c:v>
                </c:pt>
                <c:pt idx="1">
                  <c:v>De 6 a 12 meses</c:v>
                </c:pt>
                <c:pt idx="2">
                  <c:v>De 13 a 18 meses</c:v>
                </c:pt>
                <c:pt idx="3">
                  <c:v>No pienso titularme</c:v>
                </c:pt>
              </c:strCache>
            </c:strRef>
          </c:cat>
          <c:val>
            <c:numRef>
              <c:f>TablaDatos!$C$48:$C$51</c:f>
              <c:numCache>
                <c:formatCode>General</c:formatCode>
                <c:ptCount val="4"/>
                <c:pt idx="0">
                  <c:v>0.444444444444444</c:v>
                </c:pt>
                <c:pt idx="1">
                  <c:v>0.444444444444444</c:v>
                </c:pt>
                <c:pt idx="2">
                  <c:v>0.0555555555555555</c:v>
                </c:pt>
                <c:pt idx="3">
                  <c:v>0.0555555555555555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B9F-46EE-B841-0EBD96E4C1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63051672"/>
        <c:axId val="-2062101128"/>
        <c:axId val="0"/>
      </c:bar3DChart>
      <c:catAx>
        <c:axId val="-206305167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62101128"/>
        <c:crosses val="autoZero"/>
        <c:auto val="1"/>
        <c:lblAlgn val="ctr"/>
        <c:lblOffset val="100"/>
        <c:noMultiLvlLbl val="0"/>
      </c:catAx>
      <c:valAx>
        <c:axId val="-20621011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63051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9519902405502"/>
          <c:y val="0.251885326497287"/>
          <c:w val="0.571557888597257"/>
          <c:h val="0.564470987689508"/>
        </c:manualLayout>
      </c:layout>
      <c:pie3D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098701793039"/>
          <c:y val="0.193781630177928"/>
          <c:w val="0.615384583173381"/>
          <c:h val="0.54054047384921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1C-4904-BFF7-B82C7BA923BC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1C-4904-BFF7-B82C7BA923BC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1C-4904-BFF7-B82C7BA923BC}"/>
              </c:ext>
            </c:extLst>
          </c:dPt>
          <c:dLbls>
            <c:dLbl>
              <c:idx val="0"/>
              <c:layout>
                <c:manualLayout>
                  <c:x val="0.0119656682679167"/>
                  <c:y val="0.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E1C-4904-BFF7-B82C7BA923BC}"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TablaDatos!$B$62:$B$64</c:f>
              <c:strCache>
                <c:ptCount val="3"/>
                <c:pt idx="0">
                  <c:v>SÍ, en todo</c:v>
                </c:pt>
                <c:pt idx="1">
                  <c:v>Sí, en algunos aspectos</c:v>
                </c:pt>
                <c:pt idx="2">
                  <c:v>No</c:v>
                </c:pt>
              </c:strCache>
            </c:strRef>
          </c:cat>
          <c:val>
            <c:numRef>
              <c:f>TablaDatos!$C$62:$C$64</c:f>
              <c:numCache>
                <c:formatCode>General</c:formatCode>
                <c:ptCount val="3"/>
                <c:pt idx="0">
                  <c:v>0.704225352112676</c:v>
                </c:pt>
                <c:pt idx="1">
                  <c:v>0.28169014084507</c:v>
                </c:pt>
                <c:pt idx="2">
                  <c:v>0.0140845070422535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E1C-4904-BFF7-B82C7BA923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E4DA6A2-1076-4CED-8D5E-5A7DBC650BD4}" type="datetimeFigureOut">
              <a:rPr lang="es-MX"/>
              <a:pPr>
                <a:defRPr/>
              </a:pPr>
              <a:t>20/04/16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0416E3-D999-49EF-A57E-46A3C682D78F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8515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0671CA1-CA23-4FC1-BFC6-F21D088A1275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247070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70266C4E-8288-4527-8440-084ED674131C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D6F36F0-0D27-429E-B64F-CB9F4CFF1036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725ABE6E-07FB-40C3-8407-2104F2AFB1EE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74B1E4BA-76C6-4634-A699-020C1D4F4F9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124B33B-C486-4013-9A86-996A5CAEFAB4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A530D59-520C-49FC-A85D-D14DCD47FE2A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E579D13F-61D4-4FBC-9614-896253DC593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D98822F7-4780-4DBB-AD7F-60605BA27EE7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67B3B370-BC0C-4C26-8788-3A40281BC53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744CED49-4D5C-48BB-B2B9-6D236B276244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0671CA1-CA23-4FC1-BFC6-F21D088A1275}" type="slidenum">
              <a:rPr lang="es-MX" altLang="es-MX" smtClean="0"/>
              <a:pPr>
                <a:defRPr/>
              </a:pPr>
              <a:t>23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705156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E144563F-CCDA-4C82-A7E9-FC40BC5AFB1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45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B2362E74-51FC-4E21-81CD-6C9B28C73BA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45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0530F-6773-430F-A609-91E77F5B275C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19814736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A56F-CCBC-449D-A959-0AC7083CE388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90910711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29F04-1F1F-4AEB-BE72-76EEB161DCC5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920096156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8674424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46333307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40860198"/>
      </p:ext>
    </p:extLst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2214004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6631325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433167"/>
      </p:ext>
    </p:extLst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2667306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11596519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8901F-F2D0-4556-A038-3EBC22413D52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4695880"/>
      </p:ext>
    </p:extLst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459556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0196680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6711462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17958-2762-4B3F-9068-F4504FA34743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569637222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99599-5CBA-4594-AA3F-9F2788C1F3F2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647263986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706E1-3C71-4BCA-9094-9EBB88B7D88D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44946165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E72F7-441B-49AA-AFC4-86BBA0F2E15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33226878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D37EF-62B2-46FC-943A-FDBC0FA4AAA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754278493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BF697-0714-4D02-B643-69994EB33AE4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48645967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4A679-43EF-4A43-A976-A837F2A8B287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48420821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4" Type="http://schemas.openxmlformats.org/officeDocument/2006/relationships/image" Target="../media/image5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F85DD972-0C4B-454A-A167-E7B06111ADDE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xmlns:p14="http://schemas.microsoft.com/office/powerpoint/2010/main"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Doctorado en ciudad, territorio y sustentabilidad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xmlns:p14="http://schemas.microsoft.com/office/powerpoint/2010/main"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8.xml"/><Relationship Id="rId3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3.xml"/><Relationship Id="rId3" Type="http://schemas.openxmlformats.org/officeDocument/2006/relationships/chart" Target="../charts/char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6.xml"/><Relationship Id="rId3" Type="http://schemas.openxmlformats.org/officeDocument/2006/relationships/chart" Target="../charts/chart2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8.xml"/><Relationship Id="rId3" Type="http://schemas.openxmlformats.org/officeDocument/2006/relationships/chart" Target="../charts/char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3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907704" y="733570"/>
            <a:ext cx="529242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25.4% que no está titulado)</a:t>
            </a: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9821639"/>
              </p:ext>
            </p:extLst>
          </p:nvPr>
        </p:nvGraphicFramePr>
        <p:xfrm>
          <a:off x="1061244" y="1441679"/>
          <a:ext cx="7543204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¿cómo 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762125" y="1836738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4716463" y="1844675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608138" y="2420938"/>
            <a:ext cx="354647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 obtenidos</a:t>
            </a: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262563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620838" y="4413250"/>
            <a:ext cx="3503612" cy="54882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260975" y="460073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940152" y="453355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9.0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941739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9.1</a:t>
            </a: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608138" y="3937000"/>
            <a:ext cx="350520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249863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620838" y="3429000"/>
            <a:ext cx="3503612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obtenidos</a:t>
            </a: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272088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929833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9.0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951264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9.2</a:t>
            </a: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630363" y="2924175"/>
            <a:ext cx="3503612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267325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5947295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9.3</a:t>
            </a: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620838" y="5156877"/>
            <a:ext cx="3503612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260975" y="522990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5941294" y="518162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8.4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7" y="980728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5" name="1 Gráfico"/>
          <p:cNvGraphicFramePr>
            <a:graphicFrameLocks noGrp="1"/>
          </p:cNvGraphicFramePr>
          <p:nvPr/>
        </p:nvGraphicFramePr>
        <p:xfrm>
          <a:off x="1331640" y="1111250"/>
          <a:ext cx="6641358" cy="5467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2438547"/>
              </p:ext>
            </p:extLst>
          </p:nvPr>
        </p:nvGraphicFramePr>
        <p:xfrm>
          <a:off x="-131935" y="1255365"/>
          <a:ext cx="9552329" cy="5673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4044674"/>
              </p:ext>
            </p:extLst>
          </p:nvPr>
        </p:nvGraphicFramePr>
        <p:xfrm>
          <a:off x="1151731" y="134076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95287" y="99041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59997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89.9%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4074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50.0%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0036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0892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1558055"/>
      </p:ext>
    </p:extLst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395288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 donde 1 significa nada desarrollada y 5 muy desarrollada 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5837238" y="290671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451600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4.6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358900" y="330041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358900" y="278130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5851525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451600" y="282098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4.4</a:t>
            </a: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5837238" y="340995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331913" y="3824288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451600" y="3284538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4.3</a:t>
            </a: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429375" y="380841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4.3</a:t>
            </a: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331913" y="486251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5830888" y="393700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1908175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075238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5837238" y="4967288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451600" y="4337050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4.3</a:t>
            </a: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358900" y="229235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331913" y="4351338"/>
            <a:ext cx="4305300" cy="33972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5851525" y="4465638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451600" y="488156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4.1</a:t>
            </a: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5837238" y="5470525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331913" y="5827713"/>
            <a:ext cx="4305300" cy="33813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451600" y="5345113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4.1</a:t>
            </a: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429375" y="586898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4.1</a:t>
            </a: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322388" y="5360988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5830888" y="5997575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56473" y="908720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957056"/>
              </p:ext>
            </p:extLst>
          </p:nvPr>
        </p:nvGraphicFramePr>
        <p:xfrm>
          <a:off x="1331913" y="2133600"/>
          <a:ext cx="6553200" cy="4027490"/>
        </p:xfrm>
        <a:graphic>
          <a:graphicData uri="http://schemas.openxmlformats.org/drawingml/2006/table">
            <a:tbl>
              <a:tblPr/>
              <a:tblGrid>
                <a:gridCol w="48248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283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312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 y competencias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261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Capacidad para mantener una visión crítica e innovadora de todos los procesos que intervienen y su pertinencia, lo mismo de la ciudadanización de los procesos de planeación del desarrollo urbano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753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Capacidad de integrarse a un cuerpo académico que desarrolle nuevas opciones de docencia e investigación en estas áreas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7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Coordinar grupos de trabajo multidisciplinares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9753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Capacidad de intervenir en la incorporación de estrategias para un desarrollo sustentable basadas en la calidad ambiental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7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Actitud de liderazgo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</a:t>
                      </a:r>
                    </a:p>
                  </a:txBody>
                  <a:tcPr marL="11605" marR="11605" marT="116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0" y="765175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en qué medida considera usted que, como egresado, cuenta con los siguientes CONOCIMIENTOS específicos de su posgrado que le voy a mencionar: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/>
        </p:nvGraphicFramePr>
        <p:xfrm>
          <a:off x="1187450" y="2205038"/>
          <a:ext cx="6264275" cy="3709986"/>
        </p:xfrm>
        <a:graphic>
          <a:graphicData uri="http://schemas.openxmlformats.org/drawingml/2006/table">
            <a:tbl>
              <a:tblPr/>
              <a:tblGrid>
                <a:gridCol w="46081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560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0946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Conocimientos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775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Dominio de su área de conocimiento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775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Visión crítica de la realidad local, nacional e internacional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91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Desarrollo de formulaciones teóricas sobre la ciudad, el territorio y la sustentabilidad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91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Conocimiento de los fundamentos teóricos de los procesos de la ciudad, el territorio y la sustentabilidad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9769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Promover acciones de mejoramiento comunitario incorporando la participación social como una referencia de responsabilidad ética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908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 panose="020F0502020204030204" pitchFamily="34" charset="0"/>
                        </a:rPr>
                        <a:t>Conocimiento y formulación de metodologías innovadoras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11865" marR="11865" marT="118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765175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1819275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389981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2847975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>
                <a:latin typeface="Century Gothic" pitchFamily="34" charset="0"/>
                <a:ea typeface="ＭＳ Ｐゴシック" pitchFamily="34" charset="-128"/>
              </a:rPr>
              <a:t>9.0</a:t>
            </a: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373354"/>
              </p:ext>
            </p:extLst>
          </p:nvPr>
        </p:nvGraphicFramePr>
        <p:xfrm>
          <a:off x="5349022" y="4509120"/>
          <a:ext cx="2232026" cy="1550988"/>
        </p:xfrm>
        <a:graphic>
          <a:graphicData uri="http://schemas.openxmlformats.org/drawingml/2006/table">
            <a:tbl>
              <a:tblPr/>
              <a:tblGrid>
                <a:gridCol w="11160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160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633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EDAD </a:t>
                      </a: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EVALUACIÓN GENERAL</a:t>
                      </a: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25 a 34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9.1</a:t>
                      </a: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35 a 44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8.9</a:t>
                      </a: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45 a 54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9.1</a:t>
                      </a: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55 años o más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8.9</a:t>
                      </a: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29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9.0</a:t>
                      </a: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191766"/>
              </p:ext>
            </p:extLst>
          </p:nvPr>
        </p:nvGraphicFramePr>
        <p:xfrm>
          <a:off x="2233579" y="4581128"/>
          <a:ext cx="2087563" cy="1104899"/>
        </p:xfrm>
        <a:graphic>
          <a:graphicData uri="http://schemas.openxmlformats.org/drawingml/2006/table">
            <a:tbl>
              <a:tblPr/>
              <a:tblGrid>
                <a:gridCol w="99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891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GÉNERO </a:t>
                      </a: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EVALUACIÓN GENERAL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Femenino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8.8</a:t>
                      </a: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Masculino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9.1</a:t>
                      </a: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9.0</a:t>
                      </a: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4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Durante sus estudios de posgrado ¿Se encontraba trabajando?   </a:t>
            </a:r>
          </a:p>
        </p:txBody>
      </p:sp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12" name="Rectangle 7"/>
          <p:cNvSpPr>
            <a:spLocks noChangeArrowheads="1"/>
          </p:cNvSpPr>
          <p:nvPr/>
        </p:nvSpPr>
        <p:spPr bwMode="auto">
          <a:xfrm>
            <a:off x="2590800" y="129540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3013" name="AutoShape 8"/>
          <p:cNvSpPr>
            <a:spLocks noChangeArrowheads="1"/>
          </p:cNvSpPr>
          <p:nvPr/>
        </p:nvSpPr>
        <p:spPr bwMode="auto">
          <a:xfrm rot="16200000" flipH="1">
            <a:off x="2994819" y="179308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201607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53.5%</a:t>
            </a:r>
          </a:p>
        </p:txBody>
      </p:sp>
      <p:sp>
        <p:nvSpPr>
          <p:cNvPr id="43017" name="Rectangle 7"/>
          <p:cNvSpPr>
            <a:spLocks noChangeArrowheads="1"/>
          </p:cNvSpPr>
          <p:nvPr/>
        </p:nvSpPr>
        <p:spPr bwMode="auto">
          <a:xfrm>
            <a:off x="4103688" y="1303338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3018" name="AutoShape 8"/>
          <p:cNvSpPr>
            <a:spLocks noChangeArrowheads="1"/>
          </p:cNvSpPr>
          <p:nvPr/>
        </p:nvSpPr>
        <p:spPr bwMode="auto">
          <a:xfrm rot="16200000" flipH="1">
            <a:off x="4579144" y="1801019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2016079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46.5%</a:t>
            </a:r>
          </a:p>
        </p:txBody>
      </p:sp>
      <p:sp>
        <p:nvSpPr>
          <p:cNvPr id="43022" name="AutoShape 8"/>
          <p:cNvSpPr>
            <a:spLocks noChangeArrowheads="1"/>
          </p:cNvSpPr>
          <p:nvPr/>
        </p:nvSpPr>
        <p:spPr bwMode="auto">
          <a:xfrm rot="16200000" flipH="1">
            <a:off x="4485481" y="26503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2268538" y="2997200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posgrado,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763713" y="4652963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 rot="10800000" flipH="1">
            <a:off x="4029075" y="474980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714353" y="468431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34.2%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323850" y="5184775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 rot="10800000" flipH="1">
            <a:off x="4029075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714353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10.5%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1763713" y="4005263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 rot="10800000" flipH="1">
            <a:off x="4029075" y="410210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4714353" y="4036246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55.3%</a:t>
            </a:r>
          </a:p>
        </p:txBody>
      </p:sp>
      <p:sp>
        <p:nvSpPr>
          <p:cNvPr id="25" name="AutoShape 8"/>
          <p:cNvSpPr>
            <a:spLocks noChangeArrowheads="1"/>
          </p:cNvSpPr>
          <p:nvPr/>
        </p:nvSpPr>
        <p:spPr bwMode="auto">
          <a:xfrm rot="10800000" flipH="1">
            <a:off x="6262688" y="47434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732240" y="4509120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8.1 Meses promedio </a:t>
            </a: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6443663" y="5229225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 mes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443663" y="5661025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48 meses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16913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“Doctorado en ciudad, territorio y sustentabilidad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-323850" y="765175"/>
            <a:ext cx="896461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2590800" y="129540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2994819" y="179308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201607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7.0%</a:t>
            </a: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4103688" y="1303338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4579144" y="1801019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2016079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93.0%</a:t>
            </a: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4485481" y="26503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4047" name="Rectangle 3"/>
          <p:cNvSpPr>
            <a:spLocks noChangeArrowheads="1"/>
          </p:cNvSpPr>
          <p:nvPr/>
        </p:nvSpPr>
        <p:spPr bwMode="auto">
          <a:xfrm>
            <a:off x="2268538" y="2997200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8465774"/>
              </p:ext>
            </p:extLst>
          </p:nvPr>
        </p:nvGraphicFramePr>
        <p:xfrm>
          <a:off x="349802" y="3608771"/>
          <a:ext cx="8352928" cy="3050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trabajos diferentes ha tenido?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262063" y="5184775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5.6%</a:t>
            </a: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94.4%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1.4 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3 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8309462"/>
              </p:ext>
            </p:extLst>
          </p:nvPr>
        </p:nvGraphicFramePr>
        <p:xfrm>
          <a:off x="899592" y="620713"/>
          <a:ext cx="7739385" cy="5449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1" y="881063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posgrado le 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94.4% que sí tiene o ha tenido vida laboral)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1244371"/>
              </p:ext>
            </p:extLst>
          </p:nvPr>
        </p:nvGraphicFramePr>
        <p:xfrm>
          <a:off x="467544" y="1052512"/>
          <a:ext cx="6981825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-36338" y="908720"/>
            <a:ext cx="896461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94.4% que sí tiene o ha tenido vida laboral y del 95.5% que el estudiar un posgrado le 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091537" y="4830564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60.7%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227937" y="4005064"/>
            <a:ext cx="2700338" cy="522288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378875" y="4614664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796137" y="411777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478762" y="5340152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20.0%</a:t>
            </a: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478762" y="5762427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200.0%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2439572"/>
              </p:ext>
            </p:extLst>
          </p:nvPr>
        </p:nvGraphicFramePr>
        <p:xfrm>
          <a:off x="611187" y="1013651"/>
          <a:ext cx="8066087" cy="518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1188" y="980728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93.0% que actualmente sí trabajan)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93.0% que actualmente sí trabajan y del 97.0% que no es trabajador independiente)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1844796"/>
              </p:ext>
            </p:extLst>
          </p:nvPr>
        </p:nvGraphicFramePr>
        <p:xfrm>
          <a:off x="1151730" y="1686518"/>
          <a:ext cx="6985000" cy="4293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2610" y="1039019"/>
            <a:ext cx="8066087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promedio ¿a 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93.0% que actualmente sí trabajan)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5047905"/>
              </p:ext>
            </p:extLst>
          </p:nvPr>
        </p:nvGraphicFramePr>
        <p:xfrm>
          <a:off x="1133152" y="1196752"/>
          <a:ext cx="7399287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93.0% que actualmente sí trabajan)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AFIN Y 10 es TOTALMENTE AFIN)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9.4</a:t>
            </a: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3</a:t>
            </a: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3829962"/>
              </p:ext>
            </p:extLst>
          </p:nvPr>
        </p:nvGraphicFramePr>
        <p:xfrm>
          <a:off x="1115616" y="1340768"/>
          <a:ext cx="6336704" cy="2277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AutoShape 8"/>
          <p:cNvSpPr>
            <a:spLocks noChangeArrowheads="1"/>
          </p:cNvSpPr>
          <p:nvPr/>
        </p:nvSpPr>
        <p:spPr bwMode="auto">
          <a:xfrm rot="16200000" flipH="1">
            <a:off x="5725616" y="299558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94.4% que sí tiene o ha tenido vida laboral)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8395763"/>
              </p:ext>
            </p:extLst>
          </p:nvPr>
        </p:nvGraphicFramePr>
        <p:xfrm>
          <a:off x="827980" y="1679927"/>
          <a:ext cx="7561064" cy="448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usted que aplica o ha aplicado en la práctica profesional los conocimientos obtenidos en el estudio de su posgrado?</a:t>
            </a:r>
          </a:p>
        </p:txBody>
      </p:sp>
      <p:sp>
        <p:nvSpPr>
          <p:cNvPr id="52228" name="Rectangle 7"/>
          <p:cNvSpPr>
            <a:spLocks noChangeArrowheads="1"/>
          </p:cNvSpPr>
          <p:nvPr/>
        </p:nvSpPr>
        <p:spPr bwMode="auto">
          <a:xfrm>
            <a:off x="1262063" y="5268913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52229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1.4%</a:t>
            </a: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359275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10.0%</a:t>
            </a: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4791075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18176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1751776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98.6%</a:t>
            </a: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628775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3798113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89.4%</a:t>
            </a: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424238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492375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184400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267682" y="6262573"/>
            <a:ext cx="6768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solidFill>
                  <a:schemeClr val="tx1"/>
                </a:solidFill>
                <a:latin typeface="+mj-lt"/>
              </a:rPr>
              <a:t>Nota: Se consideraron diferentes los conceptos de “práctica laboral” y “práctica profesional”.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313"/>
            <a:ext cx="755967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del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Doctorado en Ciudad, Territorio y Sustentabilidad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investigación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98.6% que sí ha tenido práctica profesional)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3636668"/>
              </p:ext>
            </p:extLst>
          </p:nvPr>
        </p:nvGraphicFramePr>
        <p:xfrm>
          <a:off x="1151730" y="1556792"/>
          <a:ext cx="698500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48287" y="742340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Primera Mención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98.6% que sí ha tenido práctica profesional)</a:t>
            </a: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2704701"/>
              </p:ext>
            </p:extLst>
          </p:nvPr>
        </p:nvGraphicFramePr>
        <p:xfrm>
          <a:off x="899592" y="1772816"/>
          <a:ext cx="763284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3850" y="838053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Segunda Mención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98.6% que sí ha tenido práctica profesional)</a:t>
            </a: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6242126"/>
              </p:ext>
            </p:extLst>
          </p:nvPr>
        </p:nvGraphicFramePr>
        <p:xfrm>
          <a:off x="683568" y="1844824"/>
          <a:ext cx="756084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0728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98.6% que sí ha tenido práctica profesional)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34427"/>
              </p:ext>
            </p:extLst>
          </p:nvPr>
        </p:nvGraphicFramePr>
        <p:xfrm>
          <a:off x="1619672" y="2348880"/>
          <a:ext cx="5781700" cy="3714750"/>
        </p:xfrm>
        <a:graphic>
          <a:graphicData uri="http://schemas.openxmlformats.org/drawingml/2006/table">
            <a:tbl>
              <a:tblPr/>
              <a:tblGrid>
                <a:gridCol w="21959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662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97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898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429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1era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12.9%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12.9%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15.7%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11.4%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11.4%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Docencia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0808340"/>
      </p:ext>
    </p:extLst>
  </p:cSld>
  <p:clrMapOvr>
    <a:masterClrMapping/>
  </p:clrMapOvr>
  <p:transition xmlns:p14="http://schemas.microsoft.com/office/powerpoint/2010/main"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34963" y="1052513"/>
            <a:ext cx="8569325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98.6% que sí ha tenido práctica profesional)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9796573"/>
              </p:ext>
            </p:extLst>
          </p:nvPr>
        </p:nvGraphicFramePr>
        <p:xfrm>
          <a:off x="971699" y="1556792"/>
          <a:ext cx="7295852" cy="4005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914148"/>
              </p:ext>
            </p:extLst>
          </p:nvPr>
        </p:nvGraphicFramePr>
        <p:xfrm>
          <a:off x="179512" y="1304096"/>
          <a:ext cx="648072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877887"/>
            <a:ext cx="85693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</a:p>
        </p:txBody>
      </p:sp>
      <p:sp>
        <p:nvSpPr>
          <p:cNvPr id="5837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4028472" flipH="1" flipV="1">
            <a:off x="5102275" y="2191772"/>
            <a:ext cx="822875" cy="239402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220071" y="3372520"/>
            <a:ext cx="3129623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nivel?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9786658"/>
              </p:ext>
            </p:extLst>
          </p:nvPr>
        </p:nvGraphicFramePr>
        <p:xfrm>
          <a:off x="4427984" y="3717032"/>
          <a:ext cx="453987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050"/>
            <a:ext cx="8569325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pertenece a alguna…?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477137"/>
              </p:ext>
            </p:extLst>
          </p:nvPr>
        </p:nvGraphicFramePr>
        <p:xfrm>
          <a:off x="2165349" y="1556792"/>
          <a:ext cx="4886325" cy="1727200"/>
        </p:xfrm>
        <a:graphic>
          <a:graphicData uri="http://schemas.openxmlformats.org/drawingml/2006/table">
            <a:tbl>
              <a:tblPr/>
              <a:tblGrid>
                <a:gridCol w="22443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74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522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226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0067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82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Academia profesional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59.2%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40.8%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82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Sociedad profesional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46.5%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53.5%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005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Organización profesional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45.1%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54.9%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8" marR="9528" marT="95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0825" y="3883698"/>
            <a:ext cx="85693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204468" y="4601767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 flipH="1">
            <a:off x="3608487" y="5099448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435946" y="5322694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56.3%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292080" y="4609978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5767537" y="510765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276649" y="5322694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43.7%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5750" y="780070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43.7% que sí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participa en una red profesional)</a:t>
            </a:r>
          </a:p>
        </p:txBody>
      </p:sp>
      <p:graphicFrame>
        <p:nvGraphicFramePr>
          <p:cNvPr id="13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47953"/>
              </p:ext>
            </p:extLst>
          </p:nvPr>
        </p:nvGraphicFramePr>
        <p:xfrm>
          <a:off x="1512080" y="1484784"/>
          <a:ext cx="5976664" cy="4077288"/>
        </p:xfrm>
        <a:graphic>
          <a:graphicData uri="http://schemas.openxmlformats.org/drawingml/2006/table">
            <a:tbl>
              <a:tblPr/>
              <a:tblGrid>
                <a:gridCol w="50558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2084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8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¿Cuál?*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6001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Temática de Pueblos Mágicos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6.7%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8001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de Investigación del Pacífico Medio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083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de Centros Regionales de Educación para el Desarrollo Sustentable Universidades Naciones Unidas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7552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Arquitectos del Estado de Jalisco, Colegio de Peritos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267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Cuerpo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Académico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UdeG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UdeG</a:t>
                      </a:r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 el Posgrado de Salud Ambiental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08668772"/>
                  </a:ext>
                </a:extLst>
              </a:tr>
              <a:tr h="20916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Temática de CONACYT, Medio ambiente y Sustentabilidad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54500954"/>
                  </a:ext>
                </a:extLst>
              </a:tr>
              <a:tr h="20230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Arquitectos del Estado de Jalisco 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10341573"/>
                  </a:ext>
                </a:extLst>
              </a:tr>
              <a:tr h="19544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Latin American Housing Network L.AHN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46873989"/>
                  </a:ext>
                </a:extLst>
              </a:tr>
              <a:tr h="18858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de Bioenergía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8142721"/>
                  </a:ext>
                </a:extLst>
              </a:tr>
              <a:tr h="18172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Nacional de Vivienda y Comercio CONACYT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09640066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de Políticas Públicas UdeG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39127105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Mexicana de Ciudades hacia la Sustentabilidad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8856893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de Cuerpos Académicos y de Investigación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21655773"/>
                  </a:ext>
                </a:extLst>
              </a:tr>
              <a:tr h="297153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Investigadores Medio Ambiente y Sustentabilidad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72503777"/>
                  </a:ext>
                </a:extLst>
              </a:tr>
            </a:tbl>
          </a:graphicData>
        </a:graphic>
      </p:graphicFrame>
      <p:sp>
        <p:nvSpPr>
          <p:cNvPr id="14" name="Rectángulo 13"/>
          <p:cNvSpPr/>
          <p:nvPr/>
        </p:nvSpPr>
        <p:spPr>
          <a:xfrm>
            <a:off x="4500413" y="5942189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*</a:t>
            </a:r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Respuestas otorgadas por los entrevistados</a:t>
            </a:r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 </a:t>
            </a:r>
          </a:p>
          <a:p>
            <a:pPr algn="ctr"/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% es sobre las menciones, no sobre el porcentaje de 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242929"/>
      </p:ext>
    </p:extLst>
  </p:cSld>
  <p:clrMapOvr>
    <a:masterClrMapping/>
  </p:clrMapOvr>
  <p:transition xmlns:p14="http://schemas.microsoft.com/office/powerpoint/2010/main"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5750" y="780070"/>
            <a:ext cx="8569325" cy="829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43.7% que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sí participa en una red profesional)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continuación</a:t>
            </a:r>
          </a:p>
        </p:txBody>
      </p:sp>
      <p:graphicFrame>
        <p:nvGraphicFramePr>
          <p:cNvPr id="13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493210"/>
              </p:ext>
            </p:extLst>
          </p:nvPr>
        </p:nvGraphicFramePr>
        <p:xfrm>
          <a:off x="1259632" y="1666945"/>
          <a:ext cx="6696744" cy="3867183"/>
        </p:xfrm>
        <a:graphic>
          <a:graphicData uri="http://schemas.openxmlformats.org/drawingml/2006/table">
            <a:tbl>
              <a:tblPr/>
              <a:tblGrid>
                <a:gridCol w="57187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780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8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¿Cuál?*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8027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Interprofesional en la Frontera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34536417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ACE (Arquitectura, Ciudad y Entorno)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53974295"/>
                  </a:ext>
                </a:extLst>
              </a:tr>
              <a:tr h="20916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Asociación Internacional de Turismo Rural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36933424"/>
                  </a:ext>
                </a:extLst>
              </a:tr>
              <a:tr h="19544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Asocación</a:t>
                      </a:r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Mexicana de Ciencias para el Desarrollo Regional AMECIDER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49879546"/>
                  </a:ext>
                </a:extLst>
              </a:tr>
              <a:tr h="116576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Federación Mexicana de Educación Sexual y Sexología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14108901"/>
                  </a:ext>
                </a:extLst>
              </a:tr>
              <a:tr h="181724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Arquitectos e Ingenieros 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9047189"/>
                  </a:ext>
                </a:extLst>
              </a:tr>
              <a:tr h="17486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de Investigación en Posgrados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42836318"/>
                  </a:ext>
                </a:extLst>
              </a:tr>
              <a:tr h="16800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Latinoamericana de Estudios en Ciudades Costeras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7002966"/>
                  </a:ext>
                </a:extLst>
              </a:tr>
              <a:tr h="16114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Temática de Vivienda CONACYT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5948948"/>
                  </a:ext>
                </a:extLst>
              </a:tr>
              <a:tr h="15428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Centro Internacional para la Conservación del Patrimonio, Sede en las Islas Canarias España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10357136"/>
                  </a:ext>
                </a:extLst>
              </a:tr>
              <a:tr h="219432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Ciudades del Turismo (UNAM, Sonora, Complutense, Autlán y Guerrero)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67187558"/>
                  </a:ext>
                </a:extLst>
              </a:tr>
              <a:tr h="242192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Ciudad, Turismo e Imaginarios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18509297"/>
                  </a:ext>
                </a:extLst>
              </a:tr>
              <a:tr h="12531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Internacional de Monumentos In Situ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03263735"/>
                  </a:ext>
                </a:extLst>
              </a:tr>
              <a:tr h="190467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Interprofesional en la Frontera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3.3%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54865583"/>
                  </a:ext>
                </a:extLst>
              </a:tr>
              <a:tr h="672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Rectángulo 13"/>
          <p:cNvSpPr/>
          <p:nvPr/>
        </p:nvSpPr>
        <p:spPr>
          <a:xfrm>
            <a:off x="4500413" y="5942189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*</a:t>
            </a:r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Respuestas otorgadas por los entrevistados</a:t>
            </a:r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 </a:t>
            </a:r>
          </a:p>
          <a:p>
            <a:pPr algn="ctr"/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% es sobre las menciones, no sobre el porcentaje de 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079734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0825" y="11969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547813" y="2276475"/>
          <a:ext cx="5832476" cy="1936750"/>
        </p:xfrm>
        <a:graphic>
          <a:graphicData uri="http://schemas.openxmlformats.org/drawingml/2006/table">
            <a:tbl>
              <a:tblPr/>
              <a:tblGrid>
                <a:gridCol w="26788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190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172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172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444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743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64.8%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35.2%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743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63.4%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36.6%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743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62.0%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38.0%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596556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30 de octubre al 18 de diciembre del 2015</a:t>
                      </a:r>
                      <a:endParaRPr kumimoji="0" 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del </a:t>
                      </a:r>
                      <a:r>
                        <a:rPr kumimoji="0" lang="es-MX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Doctorado en Ciudad, Territorio y Sustentabilidad </a:t>
                      </a: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71 casos</a:t>
                      </a:r>
                      <a:endParaRPr kumimoji="0" lang="es-MX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949950"/>
            <a:ext cx="619283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egresados.</a:t>
            </a:r>
            <a:endParaRPr lang="es-MX" altLang="es-MX" sz="110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Asociado a las líneas o área de conocimiento de su doctorado, usted ¿ha realizado, publicado o registrado algunos de los siguientes trabajos originales: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010708"/>
              </p:ext>
            </p:extLst>
          </p:nvPr>
        </p:nvGraphicFramePr>
        <p:xfrm>
          <a:off x="1562189" y="1900793"/>
          <a:ext cx="5832326" cy="1773527"/>
        </p:xfrm>
        <a:graphic>
          <a:graphicData uri="http://schemas.openxmlformats.org/drawingml/2006/table">
            <a:tbl>
              <a:tblPr/>
              <a:tblGrid>
                <a:gridCol w="26132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16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23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351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1175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304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Artículo indexado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76.1%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23.9%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304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Libro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74.6%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25.4%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304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Derechos de autor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38.0%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62.0%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304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Desarrollo de software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94.4%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304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Patente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95.8%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304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Otro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90.1%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2" marR="9522" marT="95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04" name="AutoShape 8"/>
          <p:cNvSpPr>
            <a:spLocks noChangeArrowheads="1"/>
          </p:cNvSpPr>
          <p:nvPr/>
        </p:nvSpPr>
        <p:spPr bwMode="auto">
          <a:xfrm rot="16200000" flipH="1" flipV="1">
            <a:off x="4510615" y="3862741"/>
            <a:ext cx="415324" cy="142875"/>
          </a:xfrm>
          <a:prstGeom prst="rightArrow">
            <a:avLst>
              <a:gd name="adj1" fmla="val 50000"/>
              <a:gd name="adj2" fmla="val 4799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941171"/>
              </p:ext>
            </p:extLst>
          </p:nvPr>
        </p:nvGraphicFramePr>
        <p:xfrm>
          <a:off x="2416390" y="4175732"/>
          <a:ext cx="4603774" cy="1773547"/>
        </p:xfrm>
        <a:graphic>
          <a:graphicData uri="http://schemas.openxmlformats.org/drawingml/2006/table">
            <a:tbl>
              <a:tblPr/>
              <a:tblGrid>
                <a:gridCol w="36612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425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213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¿Cuál?*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2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Ponencias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42.8%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2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Material didáctico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606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Publicación exterior por parte de la UdeG y convenio con las universidades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14.3%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213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Artículo, hemerografías o en periódico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14.3</a:t>
                      </a:r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213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Revista UNIVA, CANACINTRA, DINALERD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14.3</a:t>
                      </a:r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213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4321175" y="6242507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*</a:t>
            </a:r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Respuestas otorgadas por los entrevistados</a:t>
            </a:r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 </a:t>
            </a:r>
          </a:p>
          <a:p>
            <a:pPr algn="ctr"/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% es sobre las menciones, no sobre el porcentaje de 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¿Usted realizó estancias posdoctorales en instituciones nacionales o del extranjero?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2789902"/>
              </p:ext>
            </p:extLst>
          </p:nvPr>
        </p:nvGraphicFramePr>
        <p:xfrm>
          <a:off x="1116012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8593141"/>
              </p:ext>
            </p:extLst>
          </p:nvPr>
        </p:nvGraphicFramePr>
        <p:xfrm>
          <a:off x="332175" y="1514440"/>
          <a:ext cx="4574516" cy="2534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2808259" flipH="1">
            <a:off x="4428371" y="2423337"/>
            <a:ext cx="1221320" cy="130064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4010941"/>
              </p:ext>
            </p:extLst>
          </p:nvPr>
        </p:nvGraphicFramePr>
        <p:xfrm>
          <a:off x="4204939" y="3407984"/>
          <a:ext cx="4932040" cy="3247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05479" y="3070884"/>
            <a:ext cx="3812620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63613" y="620688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78.9% 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2085031" flipH="1">
            <a:off x="4598698" y="2938368"/>
            <a:ext cx="692727" cy="117168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604096"/>
              </p:ext>
            </p:extLst>
          </p:nvPr>
        </p:nvGraphicFramePr>
        <p:xfrm>
          <a:off x="225679" y="1340768"/>
          <a:ext cx="4815656" cy="2784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5760646"/>
              </p:ext>
            </p:extLst>
          </p:nvPr>
        </p:nvGraphicFramePr>
        <p:xfrm>
          <a:off x="3635896" y="3501008"/>
          <a:ext cx="5760864" cy="3068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905479" y="3070884"/>
            <a:ext cx="3812620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/>
        </p:nvGraphicFramePr>
        <p:xfrm>
          <a:off x="-396552" y="836712"/>
          <a:ext cx="954055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9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10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1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1779588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611188" y="69215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175" y="1131888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1806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81950" y="1779588"/>
            <a:ext cx="6921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26.8%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537200" y="661988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2025650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113188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4525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363" y="1419225"/>
            <a:ext cx="6921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12.7%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217170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980363" y="2138363"/>
            <a:ext cx="690562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36.6%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163638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928688" y="2530475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43.7%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035175" y="2532063"/>
            <a:ext cx="823913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56.3 %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8" y="1163638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532063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974013" y="2498725"/>
            <a:ext cx="6921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23.9%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042988" y="328453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6188075" y="297916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3851920" y="6588605"/>
            <a:ext cx="5644098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graphicFrame>
        <p:nvGraphicFramePr>
          <p:cNvPr id="45" name="1 Gráfico"/>
          <p:cNvGraphicFramePr>
            <a:graphicFrameLocks/>
          </p:cNvGraphicFramePr>
          <p:nvPr/>
        </p:nvGraphicFramePr>
        <p:xfrm>
          <a:off x="-230187" y="3336924"/>
          <a:ext cx="5450260" cy="3278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425681"/>
              </p:ext>
            </p:extLst>
          </p:nvPr>
        </p:nvGraphicFramePr>
        <p:xfrm>
          <a:off x="6164037" y="3468215"/>
          <a:ext cx="2451100" cy="3097529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Año de egreso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No recuerdo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696913"/>
            <a:ext cx="78486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 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3319943"/>
              </p:ext>
            </p:extLst>
          </p:nvPr>
        </p:nvGraphicFramePr>
        <p:xfrm>
          <a:off x="1043608" y="1196752"/>
          <a:ext cx="741682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/>
        </p:nvGraphicFramePr>
        <p:xfrm>
          <a:off x="323528" y="23591"/>
          <a:ext cx="8162776" cy="6384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43608" y="83671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5534079"/>
              </p:ext>
            </p:extLst>
          </p:nvPr>
        </p:nvGraphicFramePr>
        <p:xfrm>
          <a:off x="1043608" y="1340768"/>
          <a:ext cx="72008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2915816" y="1069256"/>
            <a:ext cx="3865888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 de su posgrado?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3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8476636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3797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91680" y="692150"/>
            <a:ext cx="5545138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 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25.4% que no está titulado)</a:t>
            </a:r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8597817"/>
              </p:ext>
            </p:extLst>
          </p:nvPr>
        </p:nvGraphicFramePr>
        <p:xfrm>
          <a:off x="953864" y="144192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AutoShape 8"/>
          <p:cNvSpPr>
            <a:spLocks noChangeArrowheads="1"/>
          </p:cNvSpPr>
          <p:nvPr/>
        </p:nvSpPr>
        <p:spPr bwMode="auto">
          <a:xfrm rot="10800000" flipH="1">
            <a:off x="4716016" y="515529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282983" y="5012750"/>
            <a:ext cx="2255340" cy="434306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2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Problemas con los Doctores (profesores)</a:t>
            </a:r>
            <a:endParaRPr lang="es-MX" altLang="es-MX" sz="12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14157</TotalTime>
  <Words>2605</Words>
  <Application>Microsoft Macintosh PowerPoint</Application>
  <PresentationFormat>Presentación en pantalla (4:3)</PresentationFormat>
  <Paragraphs>638</Paragraphs>
  <Slides>45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45</vt:i4>
      </vt:variant>
    </vt:vector>
  </HeadingPairs>
  <TitlesOfParts>
    <vt:vector size="47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Mireya Luna</cp:lastModifiedBy>
  <cp:revision>795</cp:revision>
  <cp:lastPrinted>2013-07-09T20:28:01Z</cp:lastPrinted>
  <dcterms:created xsi:type="dcterms:W3CDTF">1601-01-01T00:00:00Z</dcterms:created>
  <dcterms:modified xsi:type="dcterms:W3CDTF">2016-04-20T15:02:50Z</dcterms:modified>
</cp:coreProperties>
</file>