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4"/>
  </p:notesMasterIdLst>
  <p:handoutMasterIdLst>
    <p:handoutMasterId r:id="rId45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92" r:id="rId21"/>
    <p:sldId id="468" r:id="rId22"/>
    <p:sldId id="473" r:id="rId23"/>
    <p:sldId id="474" r:id="rId24"/>
    <p:sldId id="475" r:id="rId25"/>
    <p:sldId id="477" r:id="rId26"/>
    <p:sldId id="482" r:id="rId27"/>
    <p:sldId id="478" r:id="rId28"/>
    <p:sldId id="479" r:id="rId29"/>
    <p:sldId id="480" r:id="rId30"/>
    <p:sldId id="493" r:id="rId31"/>
    <p:sldId id="509" r:id="rId32"/>
    <p:sldId id="481" r:id="rId33"/>
    <p:sldId id="494" r:id="rId34"/>
    <p:sldId id="501" r:id="rId35"/>
    <p:sldId id="502" r:id="rId36"/>
    <p:sldId id="510" r:id="rId37"/>
    <p:sldId id="511" r:id="rId38"/>
    <p:sldId id="512" r:id="rId39"/>
    <p:sldId id="505" r:id="rId40"/>
    <p:sldId id="506" r:id="rId41"/>
    <p:sldId id="507" r:id="rId42"/>
    <p:sldId id="369" r:id="rId43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E4E4E4"/>
    <a:srgbClr val="AC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12_GRAF_EG_DCM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99818815465034E-2"/>
          <c:y val="0.11638470046185398"/>
          <c:w val="0.78839533487886437"/>
          <c:h val="0.6934729084573187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3.6923076923076927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1837111817542924E-2"/>
                  <c:y val="-0.4550016580798508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TablaDatos!$B$16:$B$17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TablaDatos!$C$16:$C$17</c:f>
              <c:numCache>
                <c:formatCode>General</c:formatCode>
                <c:ptCount val="2"/>
                <c:pt idx="0">
                  <c:v>0.33333333333333337</c:v>
                </c:pt>
                <c:pt idx="1">
                  <c:v>0.66666666666666674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28"/>
          <c:y val="4.5680144711640787E-2"/>
          <c:w val="0.77139985683607726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232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303078024337864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939441660701503E-2"/>
                  <c:y val="1.6216641838689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TablaDatos!$B$193:$B$196</c:f>
              <c:strCache>
                <c:ptCount val="4"/>
                <c:pt idx="0">
                  <c:v>Grande</c:v>
                </c:pt>
                <c:pt idx="1">
                  <c:v>Mediana</c:v>
                </c:pt>
                <c:pt idx="2">
                  <c:v>Pequeña</c:v>
                </c:pt>
                <c:pt idx="3">
                  <c:v>Micro</c:v>
                </c:pt>
              </c:strCache>
            </c:strRef>
          </c:cat>
          <c:val>
            <c:numRef>
              <c:f>TablaDatos!$C$193:$C$196</c:f>
              <c:numCache>
                <c:formatCode>General</c:formatCode>
                <c:ptCount val="4"/>
                <c:pt idx="0">
                  <c:v>0.83333333333333326</c:v>
                </c:pt>
                <c:pt idx="1">
                  <c:v>0.16666666666666669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350400"/>
        <c:axId val="77351936"/>
        <c:axId val="0"/>
      </c:bar3DChart>
      <c:catAx>
        <c:axId val="773504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351936"/>
        <c:crosses val="autoZero"/>
        <c:auto val="1"/>
        <c:lblAlgn val="ctr"/>
        <c:lblOffset val="100"/>
        <c:noMultiLvlLbl val="0"/>
      </c:catAx>
      <c:valAx>
        <c:axId val="77351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350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502648532569792"/>
          <c:y val="5.6490955522451598E-2"/>
          <c:w val="0.6270442376521117"/>
          <c:h val="0.8925831027878271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TablaDatos!$B$201:$B$206</c:f>
              <c:strCache>
                <c:ptCount val="6"/>
                <c:pt idx="0">
                  <c:v>De $6,001 a $8,000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$15,001 a $20,000</c:v>
                </c:pt>
                <c:pt idx="4">
                  <c:v>De $ 30,001 a $ 40,000</c:v>
                </c:pt>
                <c:pt idx="5">
                  <c:v>Más de $40,000</c:v>
                </c:pt>
              </c:strCache>
            </c:strRef>
          </c:cat>
          <c:val>
            <c:numRef>
              <c:f>TablaDatos!$C$201:$C$206</c:f>
              <c:numCache>
                <c:formatCode>General</c:formatCode>
                <c:ptCount val="6"/>
                <c:pt idx="0">
                  <c:v>0.16666666666666669</c:v>
                </c:pt>
                <c:pt idx="1">
                  <c:v>0.16666666666666669</c:v>
                </c:pt>
                <c:pt idx="2">
                  <c:v>0.16666666666666669</c:v>
                </c:pt>
                <c:pt idx="3">
                  <c:v>0.16666666666666669</c:v>
                </c:pt>
                <c:pt idx="4">
                  <c:v>0.16666666666666669</c:v>
                </c:pt>
                <c:pt idx="5">
                  <c:v>0.16666666666666669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369728"/>
        <c:axId val="77371264"/>
        <c:axId val="0"/>
      </c:bar3DChart>
      <c:catAx>
        <c:axId val="773697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371264"/>
        <c:crosses val="autoZero"/>
        <c:auto val="1"/>
        <c:lblAlgn val="ctr"/>
        <c:lblOffset val="100"/>
        <c:noMultiLvlLbl val="0"/>
      </c:catAx>
      <c:valAx>
        <c:axId val="77371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369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77846206664644E-2"/>
          <c:y val="0.12070059512588016"/>
          <c:w val="0.89384615384615385"/>
          <c:h val="0.78378378378378377"/>
        </c:manualLayout>
      </c:layout>
      <c:pie3DChart>
        <c:varyColors val="1"/>
        <c:ser>
          <c:idx val="0"/>
          <c:order val="0"/>
          <c:tx>
            <c:strRef>
              <c:f>TablaDatos!$B$211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44135597365370283"/>
                  <c:y val="-0.37094908383770736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TablaDatos!$C$211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7.8423068738029487E-3"/>
          <c:w val="0.69681760916249103"/>
          <c:h val="0.9412317514364758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2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666714387974232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757623478883322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23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TablaDatos!$B$266:$B$269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TablaDatos!$C$266:$C$269</c:f>
              <c:numCache>
                <c:formatCode>General</c:formatCode>
                <c:ptCount val="4"/>
                <c:pt idx="0">
                  <c:v>0.83333333333333326</c:v>
                </c:pt>
                <c:pt idx="1">
                  <c:v>0</c:v>
                </c:pt>
                <c:pt idx="2">
                  <c:v>0.16666666666666669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445760"/>
        <c:axId val="77447552"/>
        <c:axId val="0"/>
      </c:bar3DChart>
      <c:catAx>
        <c:axId val="774457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447552"/>
        <c:crosses val="autoZero"/>
        <c:auto val="1"/>
        <c:lblAlgn val="ctr"/>
        <c:lblOffset val="100"/>
        <c:noMultiLvlLbl val="0"/>
      </c:catAx>
      <c:valAx>
        <c:axId val="774475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445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8.351798254947862E-2"/>
          <c:w val="0.66590851825340014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21259842519687E-2"/>
                  <c:y val="2.70312832517556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12125984251968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TablaDatos!$B$239:$B$242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TablaDatos!$C$239:$C$242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161280"/>
        <c:axId val="84162816"/>
        <c:axId val="0"/>
      </c:bar3DChart>
      <c:catAx>
        <c:axId val="84161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4162816"/>
        <c:crosses val="autoZero"/>
        <c:auto val="1"/>
        <c:lblAlgn val="ctr"/>
        <c:lblOffset val="100"/>
        <c:noMultiLvlLbl val="0"/>
      </c:catAx>
      <c:valAx>
        <c:axId val="84162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161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563550465282749"/>
          <c:y val="4.5680144711640787E-2"/>
          <c:w val="0.59188976377952751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939441660701503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159198282032925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TablaDatos!$B$246:$B$249</c:f>
              <c:strCache>
                <c:ptCount val="4"/>
                <c:pt idx="0">
                  <c:v>Comunicación</c:v>
                </c:pt>
                <c:pt idx="1">
                  <c:v>Diseño de proyectos</c:v>
                </c:pt>
                <c:pt idx="2">
                  <c:v>Manejo de instrumentos y herramientas</c:v>
                </c:pt>
                <c:pt idx="3">
                  <c:v>Liderazgo</c:v>
                </c:pt>
              </c:strCache>
            </c:strRef>
          </c:cat>
          <c:val>
            <c:numRef>
              <c:f>TablaDatos!$C$246:$C$249</c:f>
              <c:numCache>
                <c:formatCode>General</c:formatCode>
                <c:ptCount val="4"/>
                <c:pt idx="0">
                  <c:v>0.16666666666666669</c:v>
                </c:pt>
                <c:pt idx="1">
                  <c:v>0.5</c:v>
                </c:pt>
                <c:pt idx="2">
                  <c:v>0.16666666666666669</c:v>
                </c:pt>
                <c:pt idx="3">
                  <c:v>0.16666666666666669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189184"/>
        <c:axId val="84190720"/>
        <c:axId val="0"/>
      </c:bar3DChart>
      <c:catAx>
        <c:axId val="841891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4190720"/>
        <c:crosses val="autoZero"/>
        <c:auto val="1"/>
        <c:lblAlgn val="ctr"/>
        <c:lblOffset val="100"/>
        <c:noMultiLvlLbl val="0"/>
      </c:catAx>
      <c:valAx>
        <c:axId val="841907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189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563550465282749"/>
          <c:y val="4.5680144711640787E-2"/>
          <c:w val="0.59188976377952751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71E-2"/>
                  <c:y val="3.2432858054905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454545454545455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121259842519687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8.512449457331347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TablaDatos!$B$254:$B$257</c:f>
              <c:strCache>
                <c:ptCount val="4"/>
                <c:pt idx="0">
                  <c:v>Investigación</c:v>
                </c:pt>
                <c:pt idx="1">
                  <c:v>Comunicación</c:v>
                </c:pt>
                <c:pt idx="2">
                  <c:v>Actitudes emprendedoras</c:v>
                </c:pt>
                <c:pt idx="3">
                  <c:v>Manejo de instrumentos y herramientas</c:v>
                </c:pt>
              </c:strCache>
            </c:strRef>
          </c:cat>
          <c:val>
            <c:numRef>
              <c:f>TablaDatos!$C$254:$C$257</c:f>
              <c:numCache>
                <c:formatCode>General</c:formatCode>
                <c:ptCount val="4"/>
                <c:pt idx="0">
                  <c:v>0.33333333333333337</c:v>
                </c:pt>
                <c:pt idx="1">
                  <c:v>0.33333333333333337</c:v>
                </c:pt>
                <c:pt idx="2">
                  <c:v>0.16666666666666669</c:v>
                </c:pt>
                <c:pt idx="3">
                  <c:v>0.16666666666666669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04151680"/>
        <c:axId val="114962816"/>
        <c:axId val="0"/>
      </c:bar3DChart>
      <c:catAx>
        <c:axId val="104151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4962816"/>
        <c:crosses val="autoZero"/>
        <c:auto val="1"/>
        <c:lblAlgn val="ctr"/>
        <c:lblOffset val="100"/>
        <c:noMultiLvlLbl val="0"/>
      </c:catAx>
      <c:valAx>
        <c:axId val="114962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04151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077"/>
          <c:y val="0.22702702702702704"/>
          <c:w val="0.67846153846153845"/>
          <c:h val="0.59459459459459463"/>
        </c:manualLayout>
      </c:layout>
      <c:pie3DChart>
        <c:varyColors val="1"/>
        <c:ser>
          <c:idx val="0"/>
          <c:order val="0"/>
          <c:tx>
            <c:strRef>
              <c:f>TablaDatos!$B$262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1.3846153846153847E-2"/>
                  <c:y val="-0.55405405405405406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SÍ,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TablaDatos!$C$262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4"/>
          <c:y val="0.14864864864864866"/>
          <c:w val="0.88923076923076927"/>
          <c:h val="0.781081081081081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4.6153846153846158E-3"/>
                  <c:y val="-2.43243243243243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2.5945568013810448E-2"/>
                  <c:y val="-0.576923022224918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TablaDatos!$B$274:$B$275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TablaDatos!$C$274:$C$275</c:f>
              <c:numCache>
                <c:formatCode>General</c:formatCode>
                <c:ptCount val="2"/>
                <c:pt idx="0">
                  <c:v>0.16666666666666669</c:v>
                </c:pt>
                <c:pt idx="1">
                  <c:v>0.83333333333333326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TablaDatos!$B$280</c:f>
              <c:strCache>
                <c:ptCount val="1"/>
                <c:pt idx="0">
                  <c:v>Candidato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4.5474961114704429E-3"/>
                  <c:y val="-0.5572485211290432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Candidato
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TablaDatos!$C$280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077"/>
          <c:y val="0.15405405405405406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2"/>
            <c:bubble3D val="0"/>
            <c:explosion val="6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TablaDatos!$B$37:$B$39</c:f>
              <c:strCache>
                <c:ptCount val="3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Gusto por el posgrado</c:v>
                </c:pt>
              </c:strCache>
            </c:strRef>
          </c:cat>
          <c:val>
            <c:numRef>
              <c:f>TablaDatos!$C$37:$C$39</c:f>
              <c:numCache>
                <c:formatCode>General</c:formatCode>
                <c:ptCount val="3"/>
                <c:pt idx="0">
                  <c:v>0.33333333333333337</c:v>
                </c:pt>
                <c:pt idx="1">
                  <c:v>0.33333333333333337</c:v>
                </c:pt>
                <c:pt idx="2">
                  <c:v>0.33333333333333337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32"/>
          <c:y val="0.15405405405405406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6.7692307692307691E-2"/>
                  <c:y val="-0.3243243243243242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TablaDatos!$B$295:$B$296</c:f>
              <c:strCache>
                <c:ptCount val="2"/>
                <c:pt idx="0">
                  <c:v>Sí, en instituciones del extranjero</c:v>
                </c:pt>
                <c:pt idx="1">
                  <c:v>No</c:v>
                </c:pt>
              </c:strCache>
            </c:strRef>
          </c:cat>
          <c:val>
            <c:numRef>
              <c:f>TablaDatos!$C$295:$C$296</c:f>
              <c:numCache>
                <c:formatCode>General</c:formatCode>
                <c:ptCount val="2"/>
                <c:pt idx="0">
                  <c:v>0.33333333333333337</c:v>
                </c:pt>
                <c:pt idx="1">
                  <c:v>0.66666666666666674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076923076923078E-2"/>
          <c:y val="0.13243243243243244"/>
          <c:w val="0.78769230769230769"/>
          <c:h val="0.6918918918918919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4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0.12769230769230769"/>
                  <c:y val="-0.286486486486486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5.3846153846153849E-2"/>
                  <c:y val="-0.2027027027027027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TablaDatos!$B$301:$B$302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TablaDatos!$C$301:$C$302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110045522037603E-2"/>
          <c:y val="0.18008149765527454"/>
          <c:w val="0.73949124983373737"/>
          <c:h val="0.64995661352191281"/>
        </c:manualLayout>
      </c:layout>
      <c:pie3DChart>
        <c:varyColors val="1"/>
        <c:ser>
          <c:idx val="0"/>
          <c:order val="0"/>
          <c:tx>
            <c:strRef>
              <c:f>TablaDatos!$B$307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27597769230142799"/>
                  <c:y val="-0.47776133725785086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/>
                      <a:t>Sí
100.0%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TablaDatos!$C$307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538461538461537"/>
          <c:y val="0.11621621621621622"/>
          <c:w val="0.76769230769230767"/>
          <c:h val="0.67297297297297298"/>
        </c:manualLayout>
      </c:layout>
      <c:pie3DChart>
        <c:varyColors val="1"/>
        <c:ser>
          <c:idx val="0"/>
          <c:order val="0"/>
          <c:tx>
            <c:strRef>
              <c:f>TablaDatos!$B$324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2.3076923076923078E-2"/>
                  <c:y val="-0.6081081081081081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
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TablaDatos!$C$324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195"/>
          <c:y val="4.2977442008938084E-2"/>
          <c:w val="0.50178024337866856"/>
          <c:h val="0.9060966163013407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5780232493866401E-2"/>
                  <c:y val="1.2311615855715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54545454545454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TablaDatos!$B$44:$B$48</c:f>
              <c:strCache>
                <c:ptCount val="5"/>
                <c:pt idx="0">
                  <c:v>Por opción a beca</c:v>
                </c:pt>
                <c:pt idx="1">
                  <c:v>Por su prestigio</c:v>
                </c:pt>
                <c:pt idx="2">
                  <c:v>Es la única que oferta dicho posgrado</c:v>
                </c:pt>
                <c:pt idx="3">
                  <c:v>Trabajo en la UdeG</c:v>
                </c:pt>
                <c:pt idx="4">
                  <c:v>Por la calidad académica</c:v>
                </c:pt>
              </c:strCache>
            </c:strRef>
          </c:cat>
          <c:val>
            <c:numRef>
              <c:f>TablaDatos!$C$44:$C$48</c:f>
              <c:numCache>
                <c:formatCode>General</c:formatCode>
                <c:ptCount val="5"/>
                <c:pt idx="0">
                  <c:v>0.33333333333333337</c:v>
                </c:pt>
                <c:pt idx="1">
                  <c:v>0.16666666666666669</c:v>
                </c:pt>
                <c:pt idx="2">
                  <c:v>0.16666666666666669</c:v>
                </c:pt>
                <c:pt idx="3">
                  <c:v>0.16666666666666669</c:v>
                </c:pt>
                <c:pt idx="4">
                  <c:v>0.16666666666666669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6915456"/>
        <c:axId val="76916992"/>
        <c:axId val="0"/>
      </c:bar3DChart>
      <c:catAx>
        <c:axId val="769154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916992"/>
        <c:crosses val="autoZero"/>
        <c:auto val="1"/>
        <c:lblAlgn val="ctr"/>
        <c:lblOffset val="100"/>
        <c:noMultiLvlLbl val="0"/>
      </c:catAx>
      <c:valAx>
        <c:axId val="76916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6915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4196916840113"/>
          <c:y val="0.19005862082360978"/>
          <c:w val="0.69692307692307698"/>
          <c:h val="0.61351351351351346"/>
        </c:manualLayout>
      </c:layout>
      <c:pie3DChart>
        <c:varyColors val="1"/>
        <c:ser>
          <c:idx val="0"/>
          <c:order val="0"/>
          <c:tx>
            <c:strRef>
              <c:f>TablaDatos!$B$53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1.2720666792083566E-2"/>
                  <c:y val="-0.5968754826245680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TablaDatos!$C$53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61538461538461"/>
          <c:y val="0.20540540540540542"/>
          <c:w val="0.7846153846153846"/>
          <c:h val="0.6891891891891891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4.461068401367449E-2"/>
                  <c:y val="-0.5380227059323938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TablaDatos!$B$67:$B$68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TablaDatos!$C$67:$C$68</c:f>
              <c:numCache>
                <c:formatCode>General</c:formatCode>
                <c:ptCount val="2"/>
                <c:pt idx="0">
                  <c:v>0.83333333333333326</c:v>
                </c:pt>
                <c:pt idx="1">
                  <c:v>0.16666666666666669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55"/>
          <c:y val="6.1896360927857004E-2"/>
          <c:w val="0.70406313528990694"/>
          <c:h val="0.887177697382421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22E-2"/>
                  <c:y val="-5.40519259416897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21211166785969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TablaDatos!$B$74:$B$77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TablaDatos!$C$74:$C$77</c:f>
              <c:numCache>
                <c:formatCode>General</c:formatCode>
                <c:ptCount val="4"/>
                <c:pt idx="0">
                  <c:v>0.5</c:v>
                </c:pt>
                <c:pt idx="1">
                  <c:v>0.33333333333333337</c:v>
                </c:pt>
                <c:pt idx="2">
                  <c:v>0.16666666666666669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064064"/>
        <c:axId val="77065600"/>
        <c:axId val="0"/>
      </c:bar3DChart>
      <c:catAx>
        <c:axId val="770640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065600"/>
        <c:crosses val="autoZero"/>
        <c:auto val="1"/>
        <c:lblAlgn val="ctr"/>
        <c:lblOffset val="100"/>
        <c:noMultiLvlLbl val="0"/>
      </c:catAx>
      <c:valAx>
        <c:axId val="77065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064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7.0004469035965106E-2"/>
          <c:w val="0.62045397279885472"/>
          <c:h val="0.8790695892743136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68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48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0303078024337864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TablaDatos!$B$168:$B$171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TablaDatos!$C$168:$C$171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165312"/>
        <c:axId val="77166848"/>
        <c:axId val="0"/>
      </c:bar3DChart>
      <c:catAx>
        <c:axId val="771653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166848"/>
        <c:crosses val="autoZero"/>
        <c:auto val="1"/>
        <c:lblAlgn val="ctr"/>
        <c:lblOffset val="100"/>
        <c:noMultiLvlLbl val="0"/>
      </c:catAx>
      <c:valAx>
        <c:axId val="771668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165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398678807752215E-2"/>
          <c:y val="0.20004162096148537"/>
          <c:w val="0.71054447839991652"/>
          <c:h val="0.621580036264990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3.9696305697280533E-2"/>
                  <c:y val="-2.744192827715535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2.290884306318567E-2"/>
                  <c:y val="0.1124095305003222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8.6430583014098866E-2"/>
                  <c:y val="-0.3969375864659007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TablaDatos!$B$175:$B$177</c:f>
              <c:strCache>
                <c:ptCount val="3"/>
                <c:pt idx="0">
                  <c:v>Incremento de percepciones económicas</c:v>
                </c:pt>
                <c:pt idx="1">
                  <c:v>Incremento en responsabilidades</c:v>
                </c:pt>
                <c:pt idx="2">
                  <c:v>En calidad de trabajo/Incorporé conocimientos</c:v>
                </c:pt>
              </c:strCache>
            </c:strRef>
          </c:cat>
          <c:val>
            <c:numRef>
              <c:f>TablaDatos!$C$175:$C$177</c:f>
              <c:numCache>
                <c:formatCode>General</c:formatCode>
                <c:ptCount val="3"/>
                <c:pt idx="0">
                  <c:v>0.16666666666666669</c:v>
                </c:pt>
                <c:pt idx="1">
                  <c:v>0.16666666666666669</c:v>
                </c:pt>
                <c:pt idx="2">
                  <c:v>0.66666666666666674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1.2307692307692308E-2"/>
                  <c:y val="4.864864864864854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TablaDatos!$B$187:$B$188</c:f>
              <c:strCache>
                <c:ptCount val="2"/>
                <c:pt idx="0">
                  <c:v>Academia - IES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TablaDatos!$C$187:$C$188</c:f>
              <c:numCache>
                <c:formatCode>General</c:formatCode>
                <c:ptCount val="2"/>
                <c:pt idx="0">
                  <c:v>0.83333333333333326</c:v>
                </c:pt>
                <c:pt idx="1">
                  <c:v>0.16666666666666669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06/04/2016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Ciencia de Materiales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4807027"/>
              </p:ext>
            </p:extLst>
          </p:nvPr>
        </p:nvGraphicFramePr>
        <p:xfrm>
          <a:off x="516731" y="1385888"/>
          <a:ext cx="7295629" cy="398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420567" y="5733256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“no”,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288" y="1043854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365692"/>
              </p:ext>
            </p:extLst>
          </p:nvPr>
        </p:nvGraphicFramePr>
        <p:xfrm>
          <a:off x="1043608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56445" y="346005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85.8%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87824" y="432415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987824" y="49101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053831" y="287096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59832" y="2060848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90671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4.5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30041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8130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820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</a:t>
            </a: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40995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57189" y="38242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284538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8084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57189" y="486251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93700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967288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33705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57189" y="4351338"/>
            <a:ext cx="4305300" cy="33972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465638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88156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547052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57189" y="5827713"/>
            <a:ext cx="4305300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53451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868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47664" y="53609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99757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663700" y="2210594"/>
          <a:ext cx="5816600" cy="3305175"/>
        </p:xfrm>
        <a:graphic>
          <a:graphicData uri="http://schemas.openxmlformats.org/drawingml/2006/table">
            <a:tbl>
              <a:tblPr/>
              <a:tblGrid>
                <a:gridCol w="4394200"/>
                <a:gridCol w="1422400"/>
              </a:tblGrid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Elabora reportes, publica resultados (artículos) de investigación en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Enseña propiedades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Desarrolla 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Mide propiedades de un material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Plantea proyectos de desarrollo de 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Modela o predice comportamiento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Selecciona un material para una aplicación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Procesa y modifica propiedades de un material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Diseña el control de calidad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Patenta nuevos procesos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332158"/>
              </p:ext>
            </p:extLst>
          </p:nvPr>
        </p:nvGraphicFramePr>
        <p:xfrm>
          <a:off x="1763688" y="2564905"/>
          <a:ext cx="5760640" cy="2376262"/>
        </p:xfrm>
        <a:graphic>
          <a:graphicData uri="http://schemas.openxmlformats.org/drawingml/2006/table">
            <a:tbl>
              <a:tblPr/>
              <a:tblGrid>
                <a:gridCol w="4320661"/>
                <a:gridCol w="1439979"/>
              </a:tblGrid>
              <a:tr h="7028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789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Estructura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8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Caracterización de materiales (SEM, XRD, RBS, IR, 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Raman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, etc.)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0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Otras propiedades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89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Propiedades mecánicas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Propiedades electrónicas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233056"/>
              </p:ext>
            </p:extLst>
          </p:nvPr>
        </p:nvGraphicFramePr>
        <p:xfrm>
          <a:off x="5580112" y="4509120"/>
          <a:ext cx="2232026" cy="1328057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4363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EDAD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a 34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8.7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 a 44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 a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339416"/>
              </p:ext>
            </p:extLst>
          </p:nvPr>
        </p:nvGraphicFramePr>
        <p:xfrm>
          <a:off x="1503362" y="4725144"/>
          <a:ext cx="2087563" cy="1104900"/>
        </p:xfrm>
        <a:graphic>
          <a:graphicData uri="http://schemas.openxmlformats.org/drawingml/2006/table">
            <a:tbl>
              <a:tblPr/>
              <a:tblGrid>
                <a:gridCol w="998400"/>
                <a:gridCol w="1089163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GÉNERO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Femenino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Masculino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Durante sus estudios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encontraba trabajando?   </a:t>
            </a:r>
          </a:p>
        </p:txBody>
      </p:sp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12" name="Rectangle 7"/>
          <p:cNvSpPr>
            <a:spLocks noChangeArrowheads="1"/>
          </p:cNvSpPr>
          <p:nvPr/>
        </p:nvSpPr>
        <p:spPr bwMode="auto">
          <a:xfrm>
            <a:off x="2590800" y="12954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3013" name="AutoShape 8"/>
          <p:cNvSpPr>
            <a:spLocks noChangeArrowheads="1"/>
          </p:cNvSpPr>
          <p:nvPr/>
        </p:nvSpPr>
        <p:spPr bwMode="auto">
          <a:xfrm rot="16200000" flipH="1">
            <a:off x="2994819" y="17930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01607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17" name="Rectangle 7"/>
          <p:cNvSpPr>
            <a:spLocks noChangeArrowheads="1"/>
          </p:cNvSpPr>
          <p:nvPr/>
        </p:nvSpPr>
        <p:spPr bwMode="auto">
          <a:xfrm>
            <a:off x="4103688" y="130333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3018" name="AutoShape 8"/>
          <p:cNvSpPr>
            <a:spLocks noChangeArrowheads="1"/>
          </p:cNvSpPr>
          <p:nvPr/>
        </p:nvSpPr>
        <p:spPr bwMode="auto">
          <a:xfrm rot="16200000" flipH="1">
            <a:off x="4579144" y="180101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01607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22" name="AutoShape 8"/>
          <p:cNvSpPr>
            <a:spLocks noChangeArrowheads="1"/>
          </p:cNvSpPr>
          <p:nvPr/>
        </p:nvSpPr>
        <p:spPr bwMode="auto">
          <a:xfrm rot="16200000" flipH="1">
            <a:off x="448548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268538" y="2997200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448548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63713" y="465296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029075" y="47498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714353" y="468431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23850" y="5184775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29075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714353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63713" y="4005263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5" y="41021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714353" y="403624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262688" y="47434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732240" y="450912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15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meses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18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718529" y="881954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3166864" y="145754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3570883" y="195522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823841" y="217822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4679752" y="1465485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5155208" y="196316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239665" y="217822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3442617" y="276711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-48096" y="3140968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528020" y="4002872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1.8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275856" y="48383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 Trabajo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3275856" y="52701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en 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7675571"/>
              </p:ext>
            </p:extLst>
          </p:nvPr>
        </p:nvGraphicFramePr>
        <p:xfrm>
          <a:off x="1115616" y="12939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Ciencia de Materiales”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695434"/>
              </p:ext>
            </p:extLst>
          </p:nvPr>
        </p:nvGraphicFramePr>
        <p:xfrm>
          <a:off x="287092" y="1163159"/>
          <a:ext cx="7206824" cy="4858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051004" y="2133029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367462" y="1307529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338342" y="1917129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438229" y="2642617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438229" y="3064892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9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9432529" flipH="1">
            <a:off x="5432106" y="1695853"/>
            <a:ext cx="9442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023707"/>
              </p:ext>
            </p:extLst>
          </p:nvPr>
        </p:nvGraphicFramePr>
        <p:xfrm>
          <a:off x="498475" y="126876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6837" y="1102057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397007"/>
              </p:ext>
            </p:extLst>
          </p:nvPr>
        </p:nvGraphicFramePr>
        <p:xfrm>
          <a:off x="1151731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55576" y="1099170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888967"/>
              </p:ext>
            </p:extLst>
          </p:nvPr>
        </p:nvGraphicFramePr>
        <p:xfrm>
          <a:off x="1296119" y="141902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   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113487" y="291645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861643"/>
              </p:ext>
            </p:extLst>
          </p:nvPr>
        </p:nvGraphicFramePr>
        <p:xfrm>
          <a:off x="1442715" y="1020018"/>
          <a:ext cx="4252590" cy="2726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332070"/>
              </p:ext>
            </p:extLst>
          </p:nvPr>
        </p:nvGraphicFramePr>
        <p:xfrm>
          <a:off x="1116012" y="142227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91.7%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567283"/>
              </p:ext>
            </p:extLst>
          </p:nvPr>
        </p:nvGraphicFramePr>
        <p:xfrm>
          <a:off x="1043608" y="145754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673435"/>
              </p:ext>
            </p:extLst>
          </p:nvPr>
        </p:nvGraphicFramePr>
        <p:xfrm>
          <a:off x="899592" y="177281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773736"/>
              </p:ext>
            </p:extLst>
          </p:nvPr>
        </p:nvGraphicFramePr>
        <p:xfrm>
          <a:off x="827584" y="18448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Ciencia de Materiales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0728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18427"/>
              </p:ext>
            </p:extLst>
          </p:nvPr>
        </p:nvGraphicFramePr>
        <p:xfrm>
          <a:off x="457199" y="2636910"/>
          <a:ext cx="8435975" cy="2205219"/>
        </p:xfrm>
        <a:graphic>
          <a:graphicData uri="http://schemas.openxmlformats.org/drawingml/2006/table">
            <a:tbl>
              <a:tblPr/>
              <a:tblGrid>
                <a:gridCol w="3371990"/>
                <a:gridCol w="1763995"/>
                <a:gridCol w="1619995"/>
                <a:gridCol w="1679995"/>
              </a:tblGrid>
              <a:tr h="4746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PRIMERA MENCIÓN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SEGUNDA MENCIÓN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2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80" marR="8780" marT="87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612681"/>
              </p:ext>
            </p:extLst>
          </p:nvPr>
        </p:nvGraphicFramePr>
        <p:xfrm>
          <a:off x="107504" y="121205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-252536" y="1035771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3248516" flipH="1">
            <a:off x="5113009" y="2464266"/>
            <a:ext cx="1356419" cy="273283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35487" y="3274786"/>
            <a:ext cx="4140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884789"/>
              </p:ext>
            </p:extLst>
          </p:nvPr>
        </p:nvGraphicFramePr>
        <p:xfrm>
          <a:off x="465668" y="1354859"/>
          <a:ext cx="5469388" cy="3154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313158"/>
              </p:ext>
            </p:extLst>
          </p:nvPr>
        </p:nvGraphicFramePr>
        <p:xfrm>
          <a:off x="3682032" y="3434330"/>
          <a:ext cx="5423644" cy="3177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050"/>
            <a:ext cx="85693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pertenece a 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198019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1908721" y="364502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2312740" y="4142705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979562" y="5726165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1835696" y="5013449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2311153" y="551113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980902" y="4365951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3086646" y="3721225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71571"/>
              </p:ext>
            </p:extLst>
          </p:nvPr>
        </p:nvGraphicFramePr>
        <p:xfrm>
          <a:off x="4139952" y="3734050"/>
          <a:ext cx="3323870" cy="1167387"/>
        </p:xfrm>
        <a:graphic>
          <a:graphicData uri="http://schemas.openxmlformats.org/drawingml/2006/table">
            <a:tbl>
              <a:tblPr/>
              <a:tblGrid>
                <a:gridCol w="2561337"/>
                <a:gridCol w="762533"/>
              </a:tblGrid>
              <a:tr h="3112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cuál?</a:t>
                      </a: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</a:t>
                      </a:r>
                      <a:endParaRPr lang="es-MX" sz="11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29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Iberoamericana de Celulosa y Papel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9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Tribología y Superficie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</a:t>
                      </a:r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MX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Gate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33.4%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84" marR="6484" marT="64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097403"/>
              </p:ext>
            </p:extLst>
          </p:nvPr>
        </p:nvGraphicFramePr>
        <p:xfrm>
          <a:off x="1643347" y="1340768"/>
          <a:ext cx="5930329" cy="1440160"/>
        </p:xfrm>
        <a:graphic>
          <a:graphicData uri="http://schemas.openxmlformats.org/drawingml/2006/table">
            <a:tbl>
              <a:tblPr/>
              <a:tblGrid>
                <a:gridCol w="2689969"/>
                <a:gridCol w="1080120"/>
                <a:gridCol w="1080120"/>
                <a:gridCol w="1080120"/>
              </a:tblGrid>
              <a:tr h="4149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1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724128" y="5526921"/>
            <a:ext cx="2520280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</a:t>
            </a:r>
            <a:r>
              <a:rPr lang="es-MX" sz="11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El % es sobre las menciones, no sobre el porcentaje de entrevistados.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0825" y="11969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3232"/>
              </p:ext>
            </p:extLst>
          </p:nvPr>
        </p:nvGraphicFramePr>
        <p:xfrm>
          <a:off x="1115616" y="1916832"/>
          <a:ext cx="6696745" cy="1224135"/>
        </p:xfrm>
        <a:graphic>
          <a:graphicData uri="http://schemas.openxmlformats.org/drawingml/2006/table">
            <a:tbl>
              <a:tblPr/>
              <a:tblGrid>
                <a:gridCol w="4030046"/>
                <a:gridCol w="800010"/>
                <a:gridCol w="800010"/>
                <a:gridCol w="1066679"/>
              </a:tblGrid>
              <a:tr h="296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09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doctorado,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usted,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realizado, publicado o registrado algunos de los siguientes trabajos originales?: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2504" name="AutoShape 8"/>
          <p:cNvSpPr>
            <a:spLocks noChangeArrowheads="1"/>
          </p:cNvSpPr>
          <p:nvPr/>
        </p:nvSpPr>
        <p:spPr bwMode="auto">
          <a:xfrm rot="16200000" flipH="1" flipV="1">
            <a:off x="2175941" y="4095402"/>
            <a:ext cx="324199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451236"/>
              </p:ext>
            </p:extLst>
          </p:nvPr>
        </p:nvGraphicFramePr>
        <p:xfrm>
          <a:off x="1691680" y="4509120"/>
          <a:ext cx="3096344" cy="891540"/>
        </p:xfrm>
        <a:graphic>
          <a:graphicData uri="http://schemas.openxmlformats.org/drawingml/2006/table">
            <a:tbl>
              <a:tblPr/>
              <a:tblGrid>
                <a:gridCol w="2160240"/>
                <a:gridCol w="936104"/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Ponencias en congresos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50.0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Revistas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effectLst/>
                          <a:latin typeface="+mn-lt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64391"/>
              </p:ext>
            </p:extLst>
          </p:nvPr>
        </p:nvGraphicFramePr>
        <p:xfrm>
          <a:off x="1547664" y="2060848"/>
          <a:ext cx="5600700" cy="1853565"/>
        </p:xfrm>
        <a:graphic>
          <a:graphicData uri="http://schemas.openxmlformats.org/drawingml/2006/table">
            <a:tbl>
              <a:tblPr/>
              <a:tblGrid>
                <a:gridCol w="3035300"/>
                <a:gridCol w="762000"/>
                <a:gridCol w="762000"/>
                <a:gridCol w="1041400"/>
              </a:tblGrid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Libro (Capítulo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Otro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271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alguna estancia posdoctoral en instituciones nacionales o del extranjero?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18477"/>
              </p:ext>
            </p:extLst>
          </p:nvPr>
        </p:nvGraphicFramePr>
        <p:xfrm>
          <a:off x="481012" y="156439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7353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218827"/>
              </p:ext>
            </p:extLst>
          </p:nvPr>
        </p:nvGraphicFramePr>
        <p:xfrm>
          <a:off x="6012159" y="3212976"/>
          <a:ext cx="2551262" cy="1297305"/>
        </p:xfrm>
        <a:graphic>
          <a:graphicData uri="http://schemas.openxmlformats.org/drawingml/2006/table">
            <a:tbl>
              <a:tblPr/>
              <a:tblGrid>
                <a:gridCol w="1700362"/>
                <a:gridCol w="850900"/>
              </a:tblGrid>
              <a:tr h="2969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464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Diplomado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Congreso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Curso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33.4%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2257491"/>
              </p:ext>
            </p:extLst>
          </p:nvPr>
        </p:nvGraphicFramePr>
        <p:xfrm>
          <a:off x="444500" y="1528763"/>
          <a:ext cx="5999708" cy="391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455731" y="2626111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356020"/>
              </p:ext>
            </p:extLst>
          </p:nvPr>
        </p:nvGraphicFramePr>
        <p:xfrm>
          <a:off x="6084167" y="3356992"/>
          <a:ext cx="2688693" cy="1104900"/>
        </p:xfrm>
        <a:graphic>
          <a:graphicData uri="http://schemas.openxmlformats.org/drawingml/2006/table">
            <a:tbl>
              <a:tblPr/>
              <a:tblGrid>
                <a:gridCol w="1837793"/>
                <a:gridCol w="850900"/>
              </a:tblGrid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Posdoctorado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Doctorado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741334"/>
              </p:ext>
            </p:extLst>
          </p:nvPr>
        </p:nvGraphicFramePr>
        <p:xfrm>
          <a:off x="-252536" y="881857"/>
          <a:ext cx="7367860" cy="4526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595111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25 de noviembre del 2015 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6 de enero del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Ciencia de Materiales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6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949950"/>
            <a:ext cx="619283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egresados.</a:t>
            </a:r>
            <a:endParaRPr lang="es-MX" altLang="es-MX" sz="110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674838"/>
              </p:ext>
            </p:extLst>
          </p:nvPr>
        </p:nvGraphicFramePr>
        <p:xfrm>
          <a:off x="107504" y="129222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736353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188" y="69215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1088653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76334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0" y="173635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61875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98241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108865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40932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2" y="1375990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212846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038" y="2095128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16.7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16363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928688" y="2530475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16.7%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064655" y="2532063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83.3%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16363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488828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455490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05706" y="332392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877712" y="337723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6080739" y="5807099"/>
            <a:ext cx="2038710" cy="43021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286575" y="4425230"/>
            <a:ext cx="88261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33.3%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940014" y="4458567"/>
            <a:ext cx="1048076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140029" y="451095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5" name="Rectangle 5"/>
          <p:cNvSpPr>
            <a:spLocks noChangeArrowheads="1"/>
          </p:cNvSpPr>
          <p:nvPr/>
        </p:nvSpPr>
        <p:spPr bwMode="auto">
          <a:xfrm>
            <a:off x="7280225" y="3836058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6" name="Rectangle 7"/>
          <p:cNvSpPr>
            <a:spLocks noChangeArrowheads="1"/>
          </p:cNvSpPr>
          <p:nvPr/>
        </p:nvSpPr>
        <p:spPr bwMode="auto">
          <a:xfrm>
            <a:off x="5940152" y="3869395"/>
            <a:ext cx="1044798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</a:p>
        </p:txBody>
      </p:sp>
      <p:sp>
        <p:nvSpPr>
          <p:cNvPr id="87" name="AutoShape 8"/>
          <p:cNvSpPr>
            <a:spLocks noChangeArrowheads="1"/>
          </p:cNvSpPr>
          <p:nvPr/>
        </p:nvSpPr>
        <p:spPr bwMode="auto">
          <a:xfrm>
            <a:off x="7111950" y="392178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8" name="Rectangle 5"/>
          <p:cNvSpPr>
            <a:spLocks noChangeArrowheads="1"/>
          </p:cNvSpPr>
          <p:nvPr/>
        </p:nvSpPr>
        <p:spPr bwMode="auto">
          <a:xfrm>
            <a:off x="7283365" y="500129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16.7%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9" name="Rectangle 7"/>
          <p:cNvSpPr>
            <a:spLocks noChangeArrowheads="1"/>
          </p:cNvSpPr>
          <p:nvPr/>
        </p:nvSpPr>
        <p:spPr bwMode="auto">
          <a:xfrm>
            <a:off x="5943292" y="5034632"/>
            <a:ext cx="1044798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0" name="AutoShape 8"/>
          <p:cNvSpPr>
            <a:spLocks noChangeArrowheads="1"/>
          </p:cNvSpPr>
          <p:nvPr/>
        </p:nvSpPr>
        <p:spPr bwMode="auto">
          <a:xfrm>
            <a:off x="7115090" y="508701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9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802847"/>
              </p:ext>
            </p:extLst>
          </p:nvPr>
        </p:nvGraphicFramePr>
        <p:xfrm>
          <a:off x="584672" y="3885916"/>
          <a:ext cx="4168080" cy="217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993761"/>
              </p:ext>
            </p:extLst>
          </p:nvPr>
        </p:nvGraphicFramePr>
        <p:xfrm>
          <a:off x="444500" y="1340768"/>
          <a:ext cx="8015932" cy="4437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43608" y="692696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  <a:endParaRPr lang="es-MX" alt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2677068"/>
              </p:ext>
            </p:extLst>
          </p:nvPr>
        </p:nvGraphicFramePr>
        <p:xfrm>
          <a:off x="765138" y="1217910"/>
          <a:ext cx="7308924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ángulo 4"/>
          <p:cNvSpPr>
            <a:spLocks noChangeArrowheads="1"/>
          </p:cNvSpPr>
          <p:nvPr/>
        </p:nvSpPr>
        <p:spPr bwMode="auto">
          <a:xfrm>
            <a:off x="6948488" y="6165850"/>
            <a:ext cx="2195512" cy="692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627784" y="908720"/>
            <a:ext cx="385226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305254"/>
              </p:ext>
            </p:extLst>
          </p:nvPr>
        </p:nvGraphicFramePr>
        <p:xfrm>
          <a:off x="444500" y="1556792"/>
          <a:ext cx="8015932" cy="4221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12824</TotalTime>
  <Words>1813</Words>
  <Application>Microsoft Office PowerPoint</Application>
  <PresentationFormat>Presentación en pantalla (4:3)</PresentationFormat>
  <Paragraphs>450</Paragraphs>
  <Slides>41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3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GPE GLEZ</cp:lastModifiedBy>
  <cp:revision>830</cp:revision>
  <cp:lastPrinted>2013-07-09T20:28:01Z</cp:lastPrinted>
  <dcterms:created xsi:type="dcterms:W3CDTF">1601-01-01T00:00:00Z</dcterms:created>
  <dcterms:modified xsi:type="dcterms:W3CDTF">2016-04-06T16:53:55Z</dcterms:modified>
</cp:coreProperties>
</file>